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8" r:id="rId6"/>
    <p:sldMasterId id="2147483700" r:id="rId7"/>
  </p:sldMasterIdLst>
  <p:notesMasterIdLst>
    <p:notesMasterId r:id="rId54"/>
  </p:notesMasterIdLst>
  <p:handoutMasterIdLst>
    <p:handoutMasterId r:id="rId55"/>
  </p:handoutMasterIdLst>
  <p:sldIdLst>
    <p:sldId id="257" r:id="rId8"/>
    <p:sldId id="336" r:id="rId9"/>
    <p:sldId id="312" r:id="rId10"/>
    <p:sldId id="446" r:id="rId11"/>
    <p:sldId id="286" r:id="rId12"/>
    <p:sldId id="313" r:id="rId13"/>
    <p:sldId id="637" r:id="rId14"/>
    <p:sldId id="472" r:id="rId15"/>
    <p:sldId id="346" r:id="rId16"/>
    <p:sldId id="445" r:id="rId17"/>
    <p:sldId id="451" r:id="rId18"/>
    <p:sldId id="453" r:id="rId19"/>
    <p:sldId id="454" r:id="rId20"/>
    <p:sldId id="469" r:id="rId21"/>
    <p:sldId id="359" r:id="rId22"/>
    <p:sldId id="471" r:id="rId23"/>
    <p:sldId id="482" r:id="rId24"/>
    <p:sldId id="467" r:id="rId25"/>
    <p:sldId id="470" r:id="rId26"/>
    <p:sldId id="316" r:id="rId27"/>
    <p:sldId id="365" r:id="rId28"/>
    <p:sldId id="458" r:id="rId29"/>
    <p:sldId id="473" r:id="rId30"/>
    <p:sldId id="489" r:id="rId31"/>
    <p:sldId id="479" r:id="rId32"/>
    <p:sldId id="256" r:id="rId33"/>
    <p:sldId id="635" r:id="rId34"/>
    <p:sldId id="488" r:id="rId35"/>
    <p:sldId id="483" r:id="rId36"/>
    <p:sldId id="490" r:id="rId37"/>
    <p:sldId id="486" r:id="rId38"/>
    <p:sldId id="638" r:id="rId39"/>
    <p:sldId id="639" r:id="rId40"/>
    <p:sldId id="640" r:id="rId41"/>
    <p:sldId id="492" r:id="rId42"/>
    <p:sldId id="493" r:id="rId43"/>
    <p:sldId id="636" r:id="rId44"/>
    <p:sldId id="480" r:id="rId45"/>
    <p:sldId id="476" r:id="rId46"/>
    <p:sldId id="475" r:id="rId47"/>
    <p:sldId id="332" r:id="rId48"/>
    <p:sldId id="464" r:id="rId49"/>
    <p:sldId id="494" r:id="rId50"/>
    <p:sldId id="495" r:id="rId51"/>
    <p:sldId id="462" r:id="rId52"/>
    <p:sldId id="294" r:id="rId53"/>
  </p:sldIdLst>
  <p:sldSz cx="9144000" cy="6858000" type="screen4x3"/>
  <p:notesSz cx="6797675" cy="9926638"/>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3886" autoAdjust="0"/>
  </p:normalViewPr>
  <p:slideViewPr>
    <p:cSldViewPr>
      <p:cViewPr varScale="1">
        <p:scale>
          <a:sx n="54" d="100"/>
          <a:sy n="54" d="100"/>
        </p:scale>
        <p:origin x="1640" y="44"/>
      </p:cViewPr>
      <p:guideLst>
        <p:guide orient="horz" pos="2160"/>
        <p:guide pos="2880"/>
      </p:guideLst>
    </p:cSldViewPr>
  </p:slideViewPr>
  <p:notesTextViewPr>
    <p:cViewPr>
      <p:scale>
        <a:sx n="3" d="2"/>
        <a:sy n="3" d="2"/>
      </p:scale>
      <p:origin x="0" y="0"/>
    </p:cViewPr>
  </p:notesTextViewPr>
  <p:sorterViewPr>
    <p:cViewPr>
      <p:scale>
        <a:sx n="140" d="100"/>
        <a:sy n="140" d="100"/>
      </p:scale>
      <p:origin x="0" y="-1830"/>
    </p:cViewPr>
  </p:sorterViewPr>
  <p:notesViewPr>
    <p:cSldViewPr>
      <p:cViewPr varScale="1">
        <p:scale>
          <a:sx n="48" d="100"/>
          <a:sy n="48"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BDE78-BB52-4EC0-A932-60B4310E49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45FC9E8-5218-4AA2-826F-616CEA87191F}">
      <dgm:prSet phldrT="[Text]"/>
      <dgm:spPr>
        <a:effectLst>
          <a:outerShdw blurRad="50800" dist="50800" dir="5400000" algn="ctr" rotWithShape="0">
            <a:srgbClr val="FFFF00"/>
          </a:outerShdw>
        </a:effectLst>
      </dgm:spPr>
      <dgm:t>
        <a:bodyPr/>
        <a:lstStyle/>
        <a:p>
          <a:r>
            <a:rPr lang="en-US" dirty="0">
              <a:solidFill>
                <a:schemeClr val="tx1"/>
              </a:solidFill>
            </a:rPr>
            <a:t>Sexual Orientation </a:t>
          </a:r>
        </a:p>
      </dgm:t>
    </dgm:pt>
    <dgm:pt modelId="{F443180A-F8F8-4930-BD73-A882F2A214E6}" type="parTrans" cxnId="{FE501942-BD8A-49C4-B41A-90210635CEE0}">
      <dgm:prSet/>
      <dgm:spPr/>
      <dgm:t>
        <a:bodyPr/>
        <a:lstStyle/>
        <a:p>
          <a:endParaRPr lang="en-US">
            <a:solidFill>
              <a:schemeClr val="tx1"/>
            </a:solidFill>
          </a:endParaRPr>
        </a:p>
      </dgm:t>
    </dgm:pt>
    <dgm:pt modelId="{D166E048-86DB-48D1-8927-E512A5C897E5}" type="sibTrans" cxnId="{FE501942-BD8A-49C4-B41A-90210635CEE0}">
      <dgm:prSet/>
      <dgm:spPr/>
      <dgm:t>
        <a:bodyPr/>
        <a:lstStyle/>
        <a:p>
          <a:endParaRPr lang="en-US">
            <a:solidFill>
              <a:schemeClr val="tx1"/>
            </a:solidFill>
          </a:endParaRPr>
        </a:p>
      </dgm:t>
    </dgm:pt>
    <dgm:pt modelId="{93E77C42-398F-42A3-AB59-FACD3AC8BEED}">
      <dgm:prSet phldrT="[Text]"/>
      <dgm:spPr>
        <a:effectLst>
          <a:outerShdw blurRad="50800" dist="50800" dir="5400000" algn="ctr" rotWithShape="0">
            <a:srgbClr val="FFFF00"/>
          </a:outerShdw>
        </a:effectLst>
      </dgm:spPr>
      <dgm:t>
        <a:bodyPr/>
        <a:lstStyle/>
        <a:p>
          <a:r>
            <a:rPr lang="en-US" dirty="0">
              <a:solidFill>
                <a:schemeClr val="tx1"/>
              </a:solidFill>
            </a:rPr>
            <a:t>Race</a:t>
          </a:r>
        </a:p>
      </dgm:t>
    </dgm:pt>
    <dgm:pt modelId="{D2A40764-093A-48DA-95C7-F094FB7D1550}" type="parTrans" cxnId="{89186872-1201-4173-9E17-1CAFE9B2D0C9}">
      <dgm:prSet/>
      <dgm:spPr/>
      <dgm:t>
        <a:bodyPr/>
        <a:lstStyle/>
        <a:p>
          <a:endParaRPr lang="en-US">
            <a:solidFill>
              <a:schemeClr val="tx1"/>
            </a:solidFill>
          </a:endParaRPr>
        </a:p>
      </dgm:t>
    </dgm:pt>
    <dgm:pt modelId="{25B7C9DF-E65B-4364-86BC-E8567FF464E6}" type="sibTrans" cxnId="{89186872-1201-4173-9E17-1CAFE9B2D0C9}">
      <dgm:prSet/>
      <dgm:spPr/>
      <dgm:t>
        <a:bodyPr/>
        <a:lstStyle/>
        <a:p>
          <a:endParaRPr lang="en-US">
            <a:solidFill>
              <a:schemeClr val="tx1"/>
            </a:solidFill>
          </a:endParaRPr>
        </a:p>
      </dgm:t>
    </dgm:pt>
    <dgm:pt modelId="{E969D0D9-C23E-4990-8A2B-1359DBDBF7D9}">
      <dgm:prSet phldrT="[Text]"/>
      <dgm:spPr>
        <a:effectLst>
          <a:outerShdw blurRad="50800" dist="50800" dir="5400000" algn="ctr" rotWithShape="0">
            <a:srgbClr val="FFFF00"/>
          </a:outerShdw>
        </a:effectLst>
      </dgm:spPr>
      <dgm:t>
        <a:bodyPr/>
        <a:lstStyle/>
        <a:p>
          <a:r>
            <a:rPr lang="en-US">
              <a:solidFill>
                <a:schemeClr val="tx1"/>
              </a:solidFill>
            </a:rPr>
            <a:t>Sex</a:t>
          </a:r>
        </a:p>
      </dgm:t>
    </dgm:pt>
    <dgm:pt modelId="{9DDCEB82-8E25-4CD1-97E4-E76AF0048F29}" type="parTrans" cxnId="{E864D892-7E3A-46EE-911E-9C8F8EA12504}">
      <dgm:prSet/>
      <dgm:spPr/>
      <dgm:t>
        <a:bodyPr/>
        <a:lstStyle/>
        <a:p>
          <a:endParaRPr lang="en-US">
            <a:solidFill>
              <a:schemeClr val="tx1"/>
            </a:solidFill>
          </a:endParaRPr>
        </a:p>
      </dgm:t>
    </dgm:pt>
    <dgm:pt modelId="{E0D37950-FC27-4F01-BCCB-BE715736A65D}" type="sibTrans" cxnId="{E864D892-7E3A-46EE-911E-9C8F8EA12504}">
      <dgm:prSet/>
      <dgm:spPr/>
      <dgm:t>
        <a:bodyPr/>
        <a:lstStyle/>
        <a:p>
          <a:endParaRPr lang="en-US">
            <a:solidFill>
              <a:schemeClr val="tx1"/>
            </a:solidFill>
          </a:endParaRPr>
        </a:p>
      </dgm:t>
    </dgm:pt>
    <dgm:pt modelId="{DE4A791B-9EA9-44A2-A180-D4DBC1129078}">
      <dgm:prSet phldrT="[Text]"/>
      <dgm:spPr>
        <a:effectLst>
          <a:outerShdw blurRad="50800" dist="50800" dir="5400000" algn="ctr" rotWithShape="0">
            <a:srgbClr val="FFFF00"/>
          </a:outerShdw>
        </a:effectLst>
      </dgm:spPr>
      <dgm:t>
        <a:bodyPr/>
        <a:lstStyle/>
        <a:p>
          <a:r>
            <a:rPr lang="en-US">
              <a:solidFill>
                <a:schemeClr val="tx1"/>
              </a:solidFill>
            </a:rPr>
            <a:t>Gender Reassignment </a:t>
          </a:r>
        </a:p>
      </dgm:t>
    </dgm:pt>
    <dgm:pt modelId="{4427832C-AB85-48D2-BA83-8C44A439D1E5}" type="parTrans" cxnId="{3553819C-96E6-4765-BEED-EC76778FC1F0}">
      <dgm:prSet/>
      <dgm:spPr/>
      <dgm:t>
        <a:bodyPr/>
        <a:lstStyle/>
        <a:p>
          <a:endParaRPr lang="en-US">
            <a:solidFill>
              <a:schemeClr val="tx1"/>
            </a:solidFill>
          </a:endParaRPr>
        </a:p>
      </dgm:t>
    </dgm:pt>
    <dgm:pt modelId="{704298DB-3292-4AB0-A6FA-6C565C3D5FC5}" type="sibTrans" cxnId="{3553819C-96E6-4765-BEED-EC76778FC1F0}">
      <dgm:prSet/>
      <dgm:spPr/>
      <dgm:t>
        <a:bodyPr/>
        <a:lstStyle/>
        <a:p>
          <a:endParaRPr lang="en-US">
            <a:solidFill>
              <a:schemeClr val="tx1"/>
            </a:solidFill>
          </a:endParaRPr>
        </a:p>
      </dgm:t>
    </dgm:pt>
    <dgm:pt modelId="{6BF69023-289F-4CFC-B38D-A21A62648BE8}">
      <dgm:prSet phldrT="[Text]"/>
      <dgm:spPr>
        <a:effectLst>
          <a:outerShdw blurRad="50800" dist="50800" dir="5400000" algn="ctr" rotWithShape="0">
            <a:srgbClr val="FFFF00"/>
          </a:outerShdw>
        </a:effectLst>
      </dgm:spPr>
      <dgm:t>
        <a:bodyPr/>
        <a:lstStyle/>
        <a:p>
          <a:r>
            <a:rPr lang="en-US">
              <a:solidFill>
                <a:schemeClr val="tx1"/>
              </a:solidFill>
            </a:rPr>
            <a:t>Disability </a:t>
          </a:r>
        </a:p>
      </dgm:t>
    </dgm:pt>
    <dgm:pt modelId="{779253DC-0835-48F7-90F2-FF161775BB23}" type="parTrans" cxnId="{573C0C9D-269C-4784-AB46-B4C9227571C0}">
      <dgm:prSet/>
      <dgm:spPr/>
      <dgm:t>
        <a:bodyPr/>
        <a:lstStyle/>
        <a:p>
          <a:endParaRPr lang="en-US">
            <a:solidFill>
              <a:schemeClr val="tx1"/>
            </a:solidFill>
          </a:endParaRPr>
        </a:p>
      </dgm:t>
    </dgm:pt>
    <dgm:pt modelId="{DE19DB29-35DD-4D44-9FF7-9CED7F5B083F}" type="sibTrans" cxnId="{573C0C9D-269C-4784-AB46-B4C9227571C0}">
      <dgm:prSet/>
      <dgm:spPr/>
      <dgm:t>
        <a:bodyPr/>
        <a:lstStyle/>
        <a:p>
          <a:endParaRPr lang="en-US">
            <a:solidFill>
              <a:schemeClr val="tx1"/>
            </a:solidFill>
          </a:endParaRPr>
        </a:p>
      </dgm:t>
    </dgm:pt>
    <dgm:pt modelId="{E1292557-47CF-44F6-9A21-8C18F224C045}">
      <dgm:prSet phldrT="[Text]"/>
      <dgm:spPr>
        <a:effectLst>
          <a:outerShdw blurRad="50800" dist="50800" dir="5400000" algn="ctr" rotWithShape="0">
            <a:srgbClr val="FFFF00"/>
          </a:outerShdw>
        </a:effectLst>
      </dgm:spPr>
      <dgm:t>
        <a:bodyPr/>
        <a:lstStyle/>
        <a:p>
          <a:r>
            <a:rPr lang="en-US" dirty="0">
              <a:solidFill>
                <a:schemeClr val="tx1"/>
              </a:solidFill>
            </a:rPr>
            <a:t>Religion or Belief </a:t>
          </a:r>
        </a:p>
      </dgm:t>
    </dgm:pt>
    <dgm:pt modelId="{6CC21A44-8F17-434F-A70A-50A0E7569FF0}" type="parTrans" cxnId="{F716B8D7-C6E6-4A71-A71A-FFF36589F1AE}">
      <dgm:prSet/>
      <dgm:spPr/>
      <dgm:t>
        <a:bodyPr/>
        <a:lstStyle/>
        <a:p>
          <a:endParaRPr lang="en-US">
            <a:solidFill>
              <a:schemeClr val="tx1"/>
            </a:solidFill>
          </a:endParaRPr>
        </a:p>
      </dgm:t>
    </dgm:pt>
    <dgm:pt modelId="{E58E69DA-A047-456C-BE2C-A93A73786A6C}" type="sibTrans" cxnId="{F716B8D7-C6E6-4A71-A71A-FFF36589F1AE}">
      <dgm:prSet/>
      <dgm:spPr/>
      <dgm:t>
        <a:bodyPr/>
        <a:lstStyle/>
        <a:p>
          <a:endParaRPr lang="en-US">
            <a:solidFill>
              <a:schemeClr val="tx1"/>
            </a:solidFill>
          </a:endParaRPr>
        </a:p>
      </dgm:t>
    </dgm:pt>
    <dgm:pt modelId="{C6B7AFBD-C304-4703-8537-A171B5011648}">
      <dgm:prSet phldrT="[Text]"/>
      <dgm:spPr>
        <a:effectLst>
          <a:outerShdw blurRad="50800" dist="50800" dir="5400000" algn="ctr" rotWithShape="0">
            <a:srgbClr val="FFFF00"/>
          </a:outerShdw>
        </a:effectLst>
      </dgm:spPr>
      <dgm:t>
        <a:bodyPr/>
        <a:lstStyle/>
        <a:p>
          <a:r>
            <a:rPr lang="en-US" dirty="0">
              <a:solidFill>
                <a:schemeClr val="tx1"/>
              </a:solidFill>
            </a:rPr>
            <a:t>Marriage or Civil Partnership Status</a:t>
          </a:r>
        </a:p>
      </dgm:t>
    </dgm:pt>
    <dgm:pt modelId="{1BACB8DE-8B6E-42DF-AAD7-65CF04B127FB}" type="parTrans" cxnId="{8D52664C-F92B-4A9C-895C-75E41C3DDA57}">
      <dgm:prSet/>
      <dgm:spPr/>
      <dgm:t>
        <a:bodyPr/>
        <a:lstStyle/>
        <a:p>
          <a:endParaRPr lang="en-US">
            <a:solidFill>
              <a:schemeClr val="tx1"/>
            </a:solidFill>
          </a:endParaRPr>
        </a:p>
      </dgm:t>
    </dgm:pt>
    <dgm:pt modelId="{9EDA8492-A2E4-4D18-B987-B7B940240B01}" type="sibTrans" cxnId="{8D52664C-F92B-4A9C-895C-75E41C3DDA57}">
      <dgm:prSet/>
      <dgm:spPr/>
      <dgm:t>
        <a:bodyPr/>
        <a:lstStyle/>
        <a:p>
          <a:endParaRPr lang="en-US">
            <a:solidFill>
              <a:schemeClr val="tx1"/>
            </a:solidFill>
          </a:endParaRPr>
        </a:p>
      </dgm:t>
    </dgm:pt>
    <dgm:pt modelId="{D4F5BDDE-08F8-4858-86DE-D064B3AA1BA9}">
      <dgm:prSet phldrT="[Text]"/>
      <dgm:spPr>
        <a:effectLst>
          <a:outerShdw blurRad="50800" dist="50800" dir="5400000" algn="ctr" rotWithShape="0">
            <a:srgbClr val="FFFF00"/>
          </a:outerShdw>
        </a:effectLst>
      </dgm:spPr>
      <dgm:t>
        <a:bodyPr/>
        <a:lstStyle/>
        <a:p>
          <a:r>
            <a:rPr lang="en-US">
              <a:solidFill>
                <a:schemeClr val="tx1"/>
              </a:solidFill>
            </a:rPr>
            <a:t>Pregnancy and Maternity </a:t>
          </a:r>
        </a:p>
      </dgm:t>
    </dgm:pt>
    <dgm:pt modelId="{EA85735E-9593-4056-8736-F52B57EDA769}" type="parTrans" cxnId="{68F95697-2023-4977-9379-C5A3A0B2A753}">
      <dgm:prSet/>
      <dgm:spPr/>
      <dgm:t>
        <a:bodyPr/>
        <a:lstStyle/>
        <a:p>
          <a:endParaRPr lang="en-US">
            <a:solidFill>
              <a:schemeClr val="tx1"/>
            </a:solidFill>
          </a:endParaRPr>
        </a:p>
      </dgm:t>
    </dgm:pt>
    <dgm:pt modelId="{4CB667AE-B11E-434E-9475-CAD2BCB78244}" type="sibTrans" cxnId="{68F95697-2023-4977-9379-C5A3A0B2A753}">
      <dgm:prSet/>
      <dgm:spPr/>
      <dgm:t>
        <a:bodyPr/>
        <a:lstStyle/>
        <a:p>
          <a:endParaRPr lang="en-US">
            <a:solidFill>
              <a:schemeClr val="tx1"/>
            </a:solidFill>
          </a:endParaRPr>
        </a:p>
      </dgm:t>
    </dgm:pt>
    <dgm:pt modelId="{D8DE464A-CC5E-4D5F-BBDD-E654EFA9C231}">
      <dgm:prSet phldrT="[Text]"/>
      <dgm:spPr>
        <a:effectLst>
          <a:outerShdw blurRad="50800" dist="50800" dir="5400000" algn="ctr" rotWithShape="0">
            <a:srgbClr val="FFFF00"/>
          </a:outerShdw>
        </a:effectLst>
      </dgm:spPr>
      <dgm:t>
        <a:bodyPr/>
        <a:lstStyle/>
        <a:p>
          <a:r>
            <a:rPr lang="en-US">
              <a:solidFill>
                <a:schemeClr val="tx1"/>
              </a:solidFill>
            </a:rPr>
            <a:t>Age</a:t>
          </a:r>
        </a:p>
      </dgm:t>
    </dgm:pt>
    <dgm:pt modelId="{CE4B17BE-92FB-4994-8254-108170FB797E}" type="parTrans" cxnId="{7770DA0F-8E4F-4563-A38A-DA0A12129D36}">
      <dgm:prSet/>
      <dgm:spPr/>
      <dgm:t>
        <a:bodyPr/>
        <a:lstStyle/>
        <a:p>
          <a:endParaRPr lang="en-US">
            <a:solidFill>
              <a:schemeClr val="tx1"/>
            </a:solidFill>
          </a:endParaRPr>
        </a:p>
      </dgm:t>
    </dgm:pt>
    <dgm:pt modelId="{90021D80-4527-4D28-BBAF-8DEA31D05D22}" type="sibTrans" cxnId="{7770DA0F-8E4F-4563-A38A-DA0A12129D36}">
      <dgm:prSet/>
      <dgm:spPr/>
      <dgm:t>
        <a:bodyPr/>
        <a:lstStyle/>
        <a:p>
          <a:endParaRPr lang="en-US">
            <a:solidFill>
              <a:schemeClr val="tx1"/>
            </a:solidFill>
          </a:endParaRPr>
        </a:p>
      </dgm:t>
    </dgm:pt>
    <dgm:pt modelId="{94587BD4-4EFA-46DD-9A66-D5C705EB4A6E}" type="pres">
      <dgm:prSet presAssocID="{BCBBDE78-BB52-4EC0-A932-60B4310E499A}" presName="diagram" presStyleCnt="0">
        <dgm:presLayoutVars>
          <dgm:dir/>
          <dgm:resizeHandles val="exact"/>
        </dgm:presLayoutVars>
      </dgm:prSet>
      <dgm:spPr/>
    </dgm:pt>
    <dgm:pt modelId="{7925D5D2-FCA9-4BF7-9F8E-69B6D952E199}" type="pres">
      <dgm:prSet presAssocID="{E45FC9E8-5218-4AA2-826F-616CEA87191F}" presName="node" presStyleLbl="node1" presStyleIdx="0" presStyleCnt="9" custLinFactNeighborX="2952">
        <dgm:presLayoutVars>
          <dgm:bulletEnabled val="1"/>
        </dgm:presLayoutVars>
      </dgm:prSet>
      <dgm:spPr/>
    </dgm:pt>
    <dgm:pt modelId="{E7A904F4-9097-4E44-AF49-E8C10F476D95}" type="pres">
      <dgm:prSet presAssocID="{D166E048-86DB-48D1-8927-E512A5C897E5}" presName="sibTrans" presStyleCnt="0"/>
      <dgm:spPr/>
    </dgm:pt>
    <dgm:pt modelId="{B5D922E1-78AD-4167-9603-7FDC660062DA}" type="pres">
      <dgm:prSet presAssocID="{93E77C42-398F-42A3-AB59-FACD3AC8BEED}" presName="node" presStyleLbl="node1" presStyleIdx="1" presStyleCnt="9" custLinFactNeighborX="2952">
        <dgm:presLayoutVars>
          <dgm:bulletEnabled val="1"/>
        </dgm:presLayoutVars>
      </dgm:prSet>
      <dgm:spPr/>
    </dgm:pt>
    <dgm:pt modelId="{7E789259-A7E1-49B3-AE2F-1699715A6296}" type="pres">
      <dgm:prSet presAssocID="{25B7C9DF-E65B-4364-86BC-E8567FF464E6}" presName="sibTrans" presStyleCnt="0"/>
      <dgm:spPr/>
    </dgm:pt>
    <dgm:pt modelId="{655437FC-7FC2-4160-969A-BD5F53D7F80E}" type="pres">
      <dgm:prSet presAssocID="{E969D0D9-C23E-4990-8A2B-1359DBDBF7D9}" presName="node" presStyleLbl="node1" presStyleIdx="2" presStyleCnt="9" custLinFactNeighborX="2952">
        <dgm:presLayoutVars>
          <dgm:bulletEnabled val="1"/>
        </dgm:presLayoutVars>
      </dgm:prSet>
      <dgm:spPr/>
    </dgm:pt>
    <dgm:pt modelId="{91E68C66-C81E-41E7-AA57-060669267B74}" type="pres">
      <dgm:prSet presAssocID="{E0D37950-FC27-4F01-BCCB-BE715736A65D}" presName="sibTrans" presStyleCnt="0"/>
      <dgm:spPr/>
    </dgm:pt>
    <dgm:pt modelId="{9A4A4DE4-8E26-4276-9865-90285A8197E6}" type="pres">
      <dgm:prSet presAssocID="{DE4A791B-9EA9-44A2-A180-D4DBC1129078}" presName="node" presStyleLbl="node1" presStyleIdx="3" presStyleCnt="9" custLinFactNeighborX="2952">
        <dgm:presLayoutVars>
          <dgm:bulletEnabled val="1"/>
        </dgm:presLayoutVars>
      </dgm:prSet>
      <dgm:spPr/>
    </dgm:pt>
    <dgm:pt modelId="{28EDDFC6-5CA2-4502-AE14-AF7F984B67B1}" type="pres">
      <dgm:prSet presAssocID="{704298DB-3292-4AB0-A6FA-6C565C3D5FC5}" presName="sibTrans" presStyleCnt="0"/>
      <dgm:spPr/>
    </dgm:pt>
    <dgm:pt modelId="{F4D6F6DE-2F1F-44B8-BF56-978467FA83C5}" type="pres">
      <dgm:prSet presAssocID="{6BF69023-289F-4CFC-B38D-A21A62648BE8}" presName="node" presStyleLbl="node1" presStyleIdx="4" presStyleCnt="9" custLinFactNeighborX="2952">
        <dgm:presLayoutVars>
          <dgm:bulletEnabled val="1"/>
        </dgm:presLayoutVars>
      </dgm:prSet>
      <dgm:spPr/>
    </dgm:pt>
    <dgm:pt modelId="{A735382C-E80E-424F-8CEB-B1632C16DE49}" type="pres">
      <dgm:prSet presAssocID="{DE19DB29-35DD-4D44-9FF7-9CED7F5B083F}" presName="sibTrans" presStyleCnt="0"/>
      <dgm:spPr/>
    </dgm:pt>
    <dgm:pt modelId="{B8DB8824-64C4-41B0-BDCE-9C2BFA9576D2}" type="pres">
      <dgm:prSet presAssocID="{E1292557-47CF-44F6-9A21-8C18F224C045}" presName="node" presStyleLbl="node1" presStyleIdx="5" presStyleCnt="9" custLinFactNeighborX="2952">
        <dgm:presLayoutVars>
          <dgm:bulletEnabled val="1"/>
        </dgm:presLayoutVars>
      </dgm:prSet>
      <dgm:spPr/>
    </dgm:pt>
    <dgm:pt modelId="{1E42532B-D9D1-4C96-8477-324A29BFADCA}" type="pres">
      <dgm:prSet presAssocID="{E58E69DA-A047-456C-BE2C-A93A73786A6C}" presName="sibTrans" presStyleCnt="0"/>
      <dgm:spPr/>
    </dgm:pt>
    <dgm:pt modelId="{34A3350A-6A9E-4112-9559-967F055AC46E}" type="pres">
      <dgm:prSet presAssocID="{C6B7AFBD-C304-4703-8537-A171B5011648}" presName="node" presStyleLbl="node1" presStyleIdx="6" presStyleCnt="9" custLinFactNeighborX="2952">
        <dgm:presLayoutVars>
          <dgm:bulletEnabled val="1"/>
        </dgm:presLayoutVars>
      </dgm:prSet>
      <dgm:spPr/>
    </dgm:pt>
    <dgm:pt modelId="{AE8BED25-8757-4419-8921-0173EE12582A}" type="pres">
      <dgm:prSet presAssocID="{9EDA8492-A2E4-4D18-B987-B7B940240B01}" presName="sibTrans" presStyleCnt="0"/>
      <dgm:spPr/>
    </dgm:pt>
    <dgm:pt modelId="{15DB4D24-A6CF-4651-BBBC-EAB8695DCA62}" type="pres">
      <dgm:prSet presAssocID="{D4F5BDDE-08F8-4858-86DE-D064B3AA1BA9}" presName="node" presStyleLbl="node1" presStyleIdx="7" presStyleCnt="9" custLinFactNeighborX="2952">
        <dgm:presLayoutVars>
          <dgm:bulletEnabled val="1"/>
        </dgm:presLayoutVars>
      </dgm:prSet>
      <dgm:spPr/>
    </dgm:pt>
    <dgm:pt modelId="{16F67765-9E2A-443C-9AF9-943399602F8F}" type="pres">
      <dgm:prSet presAssocID="{4CB667AE-B11E-434E-9475-CAD2BCB78244}" presName="sibTrans" presStyleCnt="0"/>
      <dgm:spPr/>
    </dgm:pt>
    <dgm:pt modelId="{1046936B-9AAC-405A-8F54-4BF7F8946BB5}" type="pres">
      <dgm:prSet presAssocID="{D8DE464A-CC5E-4D5F-BBDD-E654EFA9C231}" presName="node" presStyleLbl="node1" presStyleIdx="8" presStyleCnt="9" custLinFactNeighborX="2952">
        <dgm:presLayoutVars>
          <dgm:bulletEnabled val="1"/>
        </dgm:presLayoutVars>
      </dgm:prSet>
      <dgm:spPr/>
    </dgm:pt>
  </dgm:ptLst>
  <dgm:cxnLst>
    <dgm:cxn modelId="{2E05AE0F-5CDF-4BF1-A493-9A9CF46F13AB}" type="presOf" srcId="{93E77C42-398F-42A3-AB59-FACD3AC8BEED}" destId="{B5D922E1-78AD-4167-9603-7FDC660062DA}" srcOrd="0" destOrd="0" presId="urn:microsoft.com/office/officeart/2005/8/layout/default"/>
    <dgm:cxn modelId="{7770DA0F-8E4F-4563-A38A-DA0A12129D36}" srcId="{BCBBDE78-BB52-4EC0-A932-60B4310E499A}" destId="{D8DE464A-CC5E-4D5F-BBDD-E654EFA9C231}" srcOrd="8" destOrd="0" parTransId="{CE4B17BE-92FB-4994-8254-108170FB797E}" sibTransId="{90021D80-4527-4D28-BBAF-8DEA31D05D22}"/>
    <dgm:cxn modelId="{E967B12D-5477-44D0-AAD0-4610B0BD9CFE}" type="presOf" srcId="{6BF69023-289F-4CFC-B38D-A21A62648BE8}" destId="{F4D6F6DE-2F1F-44B8-BF56-978467FA83C5}" srcOrd="0" destOrd="0" presId="urn:microsoft.com/office/officeart/2005/8/layout/default"/>
    <dgm:cxn modelId="{FAACE73B-EE3A-48A2-96ED-5B4A2A7F128C}" type="presOf" srcId="{C6B7AFBD-C304-4703-8537-A171B5011648}" destId="{34A3350A-6A9E-4112-9559-967F055AC46E}" srcOrd="0" destOrd="0" presId="urn:microsoft.com/office/officeart/2005/8/layout/default"/>
    <dgm:cxn modelId="{722D615E-3790-47A7-87DF-2C47E8DC394D}" type="presOf" srcId="{DE4A791B-9EA9-44A2-A180-D4DBC1129078}" destId="{9A4A4DE4-8E26-4276-9865-90285A8197E6}" srcOrd="0" destOrd="0" presId="urn:microsoft.com/office/officeart/2005/8/layout/default"/>
    <dgm:cxn modelId="{F1B96E61-082A-4401-AE29-5852911DB1E2}" type="presOf" srcId="{E969D0D9-C23E-4990-8A2B-1359DBDBF7D9}" destId="{655437FC-7FC2-4160-969A-BD5F53D7F80E}" srcOrd="0" destOrd="0" presId="urn:microsoft.com/office/officeart/2005/8/layout/default"/>
    <dgm:cxn modelId="{FE501942-BD8A-49C4-B41A-90210635CEE0}" srcId="{BCBBDE78-BB52-4EC0-A932-60B4310E499A}" destId="{E45FC9E8-5218-4AA2-826F-616CEA87191F}" srcOrd="0" destOrd="0" parTransId="{F443180A-F8F8-4930-BD73-A882F2A214E6}" sibTransId="{D166E048-86DB-48D1-8927-E512A5C897E5}"/>
    <dgm:cxn modelId="{50A15842-7512-4C99-BA09-0CEA659F839B}" type="presOf" srcId="{D8DE464A-CC5E-4D5F-BBDD-E654EFA9C231}" destId="{1046936B-9AAC-405A-8F54-4BF7F8946BB5}" srcOrd="0" destOrd="0" presId="urn:microsoft.com/office/officeart/2005/8/layout/default"/>
    <dgm:cxn modelId="{8D52664C-F92B-4A9C-895C-75E41C3DDA57}" srcId="{BCBBDE78-BB52-4EC0-A932-60B4310E499A}" destId="{C6B7AFBD-C304-4703-8537-A171B5011648}" srcOrd="6" destOrd="0" parTransId="{1BACB8DE-8B6E-42DF-AAD7-65CF04B127FB}" sibTransId="{9EDA8492-A2E4-4D18-B987-B7B940240B01}"/>
    <dgm:cxn modelId="{89186872-1201-4173-9E17-1CAFE9B2D0C9}" srcId="{BCBBDE78-BB52-4EC0-A932-60B4310E499A}" destId="{93E77C42-398F-42A3-AB59-FACD3AC8BEED}" srcOrd="1" destOrd="0" parTransId="{D2A40764-093A-48DA-95C7-F094FB7D1550}" sibTransId="{25B7C9DF-E65B-4364-86BC-E8567FF464E6}"/>
    <dgm:cxn modelId="{D8B87653-A7DD-4082-A013-C3ACB55957FA}" type="presOf" srcId="{BCBBDE78-BB52-4EC0-A932-60B4310E499A}" destId="{94587BD4-4EFA-46DD-9A66-D5C705EB4A6E}" srcOrd="0" destOrd="0" presId="urn:microsoft.com/office/officeart/2005/8/layout/default"/>
    <dgm:cxn modelId="{CFBE9992-59AD-4071-8998-3D2F16E49F3F}" type="presOf" srcId="{E45FC9E8-5218-4AA2-826F-616CEA87191F}" destId="{7925D5D2-FCA9-4BF7-9F8E-69B6D952E199}" srcOrd="0" destOrd="0" presId="urn:microsoft.com/office/officeart/2005/8/layout/default"/>
    <dgm:cxn modelId="{E864D892-7E3A-46EE-911E-9C8F8EA12504}" srcId="{BCBBDE78-BB52-4EC0-A932-60B4310E499A}" destId="{E969D0D9-C23E-4990-8A2B-1359DBDBF7D9}" srcOrd="2" destOrd="0" parTransId="{9DDCEB82-8E25-4CD1-97E4-E76AF0048F29}" sibTransId="{E0D37950-FC27-4F01-BCCB-BE715736A65D}"/>
    <dgm:cxn modelId="{68F95697-2023-4977-9379-C5A3A0B2A753}" srcId="{BCBBDE78-BB52-4EC0-A932-60B4310E499A}" destId="{D4F5BDDE-08F8-4858-86DE-D064B3AA1BA9}" srcOrd="7" destOrd="0" parTransId="{EA85735E-9593-4056-8736-F52B57EDA769}" sibTransId="{4CB667AE-B11E-434E-9475-CAD2BCB78244}"/>
    <dgm:cxn modelId="{3553819C-96E6-4765-BEED-EC76778FC1F0}" srcId="{BCBBDE78-BB52-4EC0-A932-60B4310E499A}" destId="{DE4A791B-9EA9-44A2-A180-D4DBC1129078}" srcOrd="3" destOrd="0" parTransId="{4427832C-AB85-48D2-BA83-8C44A439D1E5}" sibTransId="{704298DB-3292-4AB0-A6FA-6C565C3D5FC5}"/>
    <dgm:cxn modelId="{573C0C9D-269C-4784-AB46-B4C9227571C0}" srcId="{BCBBDE78-BB52-4EC0-A932-60B4310E499A}" destId="{6BF69023-289F-4CFC-B38D-A21A62648BE8}" srcOrd="4" destOrd="0" parTransId="{779253DC-0835-48F7-90F2-FF161775BB23}" sibTransId="{DE19DB29-35DD-4D44-9FF7-9CED7F5B083F}"/>
    <dgm:cxn modelId="{D0867DC0-4B7F-42B6-B9FB-BBAC826D13E0}" type="presOf" srcId="{D4F5BDDE-08F8-4858-86DE-D064B3AA1BA9}" destId="{15DB4D24-A6CF-4651-BBBC-EAB8695DCA62}" srcOrd="0" destOrd="0" presId="urn:microsoft.com/office/officeart/2005/8/layout/default"/>
    <dgm:cxn modelId="{5DA649D3-2B21-4785-84B2-095239B281EE}" type="presOf" srcId="{E1292557-47CF-44F6-9A21-8C18F224C045}" destId="{B8DB8824-64C4-41B0-BDCE-9C2BFA9576D2}" srcOrd="0" destOrd="0" presId="urn:microsoft.com/office/officeart/2005/8/layout/default"/>
    <dgm:cxn modelId="{F716B8D7-C6E6-4A71-A71A-FFF36589F1AE}" srcId="{BCBBDE78-BB52-4EC0-A932-60B4310E499A}" destId="{E1292557-47CF-44F6-9A21-8C18F224C045}" srcOrd="5" destOrd="0" parTransId="{6CC21A44-8F17-434F-A70A-50A0E7569FF0}" sibTransId="{E58E69DA-A047-456C-BE2C-A93A73786A6C}"/>
    <dgm:cxn modelId="{6C1BC3A7-9EAB-4CBE-9B44-8FCD77B0D19A}" type="presParOf" srcId="{94587BD4-4EFA-46DD-9A66-D5C705EB4A6E}" destId="{7925D5D2-FCA9-4BF7-9F8E-69B6D952E199}" srcOrd="0" destOrd="0" presId="urn:microsoft.com/office/officeart/2005/8/layout/default"/>
    <dgm:cxn modelId="{2CB0930A-C20A-403B-962F-F567811F92EF}" type="presParOf" srcId="{94587BD4-4EFA-46DD-9A66-D5C705EB4A6E}" destId="{E7A904F4-9097-4E44-AF49-E8C10F476D95}" srcOrd="1" destOrd="0" presId="urn:microsoft.com/office/officeart/2005/8/layout/default"/>
    <dgm:cxn modelId="{48BA4A11-C6DA-4FD4-9C15-311A4F6F53BF}" type="presParOf" srcId="{94587BD4-4EFA-46DD-9A66-D5C705EB4A6E}" destId="{B5D922E1-78AD-4167-9603-7FDC660062DA}" srcOrd="2" destOrd="0" presId="urn:microsoft.com/office/officeart/2005/8/layout/default"/>
    <dgm:cxn modelId="{58ACE6C5-A7E0-4946-9CE2-75E07A470DC3}" type="presParOf" srcId="{94587BD4-4EFA-46DD-9A66-D5C705EB4A6E}" destId="{7E789259-A7E1-49B3-AE2F-1699715A6296}" srcOrd="3" destOrd="0" presId="urn:microsoft.com/office/officeart/2005/8/layout/default"/>
    <dgm:cxn modelId="{5AC2DB4B-58CC-442C-992A-63475E7F32FA}" type="presParOf" srcId="{94587BD4-4EFA-46DD-9A66-D5C705EB4A6E}" destId="{655437FC-7FC2-4160-969A-BD5F53D7F80E}" srcOrd="4" destOrd="0" presId="urn:microsoft.com/office/officeart/2005/8/layout/default"/>
    <dgm:cxn modelId="{D2F3BBDD-2DD1-4AA7-A41B-F02DD431CE7F}" type="presParOf" srcId="{94587BD4-4EFA-46DD-9A66-D5C705EB4A6E}" destId="{91E68C66-C81E-41E7-AA57-060669267B74}" srcOrd="5" destOrd="0" presId="urn:microsoft.com/office/officeart/2005/8/layout/default"/>
    <dgm:cxn modelId="{B22A4F5D-82F5-49F7-99F3-2976DF459810}" type="presParOf" srcId="{94587BD4-4EFA-46DD-9A66-D5C705EB4A6E}" destId="{9A4A4DE4-8E26-4276-9865-90285A8197E6}" srcOrd="6" destOrd="0" presId="urn:microsoft.com/office/officeart/2005/8/layout/default"/>
    <dgm:cxn modelId="{C076F487-F3E8-42FD-A9D5-DFC49F53BA8C}" type="presParOf" srcId="{94587BD4-4EFA-46DD-9A66-D5C705EB4A6E}" destId="{28EDDFC6-5CA2-4502-AE14-AF7F984B67B1}" srcOrd="7" destOrd="0" presId="urn:microsoft.com/office/officeart/2005/8/layout/default"/>
    <dgm:cxn modelId="{754DBE67-CD57-4B37-890D-FEBCA77E9413}" type="presParOf" srcId="{94587BD4-4EFA-46DD-9A66-D5C705EB4A6E}" destId="{F4D6F6DE-2F1F-44B8-BF56-978467FA83C5}" srcOrd="8" destOrd="0" presId="urn:microsoft.com/office/officeart/2005/8/layout/default"/>
    <dgm:cxn modelId="{94CA0EA5-CA36-4562-9CD0-711572FA478C}" type="presParOf" srcId="{94587BD4-4EFA-46DD-9A66-D5C705EB4A6E}" destId="{A735382C-E80E-424F-8CEB-B1632C16DE49}" srcOrd="9" destOrd="0" presId="urn:microsoft.com/office/officeart/2005/8/layout/default"/>
    <dgm:cxn modelId="{7E39323D-04A4-4790-9DFC-926ED53CAF73}" type="presParOf" srcId="{94587BD4-4EFA-46DD-9A66-D5C705EB4A6E}" destId="{B8DB8824-64C4-41B0-BDCE-9C2BFA9576D2}" srcOrd="10" destOrd="0" presId="urn:microsoft.com/office/officeart/2005/8/layout/default"/>
    <dgm:cxn modelId="{97C5C816-EECC-4C2F-868F-F20D627C3D6B}" type="presParOf" srcId="{94587BD4-4EFA-46DD-9A66-D5C705EB4A6E}" destId="{1E42532B-D9D1-4C96-8477-324A29BFADCA}" srcOrd="11" destOrd="0" presId="urn:microsoft.com/office/officeart/2005/8/layout/default"/>
    <dgm:cxn modelId="{225FFCB4-060D-4431-960F-268EAC46DCA7}" type="presParOf" srcId="{94587BD4-4EFA-46DD-9A66-D5C705EB4A6E}" destId="{34A3350A-6A9E-4112-9559-967F055AC46E}" srcOrd="12" destOrd="0" presId="urn:microsoft.com/office/officeart/2005/8/layout/default"/>
    <dgm:cxn modelId="{538A5950-5A11-4008-96F8-39C94BC87714}" type="presParOf" srcId="{94587BD4-4EFA-46DD-9A66-D5C705EB4A6E}" destId="{AE8BED25-8757-4419-8921-0173EE12582A}" srcOrd="13" destOrd="0" presId="urn:microsoft.com/office/officeart/2005/8/layout/default"/>
    <dgm:cxn modelId="{885BD464-7633-4F81-B159-2A77964F20A0}" type="presParOf" srcId="{94587BD4-4EFA-46DD-9A66-D5C705EB4A6E}" destId="{15DB4D24-A6CF-4651-BBBC-EAB8695DCA62}" srcOrd="14" destOrd="0" presId="urn:microsoft.com/office/officeart/2005/8/layout/default"/>
    <dgm:cxn modelId="{021C4344-5D48-4677-B123-DDE12EAD9386}" type="presParOf" srcId="{94587BD4-4EFA-46DD-9A66-D5C705EB4A6E}" destId="{16F67765-9E2A-443C-9AF9-943399602F8F}" srcOrd="15" destOrd="0" presId="urn:microsoft.com/office/officeart/2005/8/layout/default"/>
    <dgm:cxn modelId="{F49144BC-EF4F-4A41-B19D-4EE994049FEE}" type="presParOf" srcId="{94587BD4-4EFA-46DD-9A66-D5C705EB4A6E}" destId="{1046936B-9AAC-405A-8F54-4BF7F8946BB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B93B97-307F-4E2F-BD42-AE025DB7A9E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68239C2-81F4-4A35-9751-D5A566259D8B}">
      <dgm:prSet custT="1"/>
      <dgm:spPr/>
      <dgm:t>
        <a:bodyPr/>
        <a:lstStyle/>
        <a:p>
          <a:r>
            <a:rPr lang="en-GB" sz="1200" dirty="0"/>
            <a:t>‘</a:t>
          </a:r>
          <a:r>
            <a:rPr lang="en-GB" sz="1800" dirty="0">
              <a:latin typeface="Arial" panose="020B0604020202020204" pitchFamily="34" charset="0"/>
              <a:cs typeface="Arial" panose="020B0604020202020204" pitchFamily="34" charset="0"/>
            </a:rPr>
            <a:t>Cultural competence is the art of </a:t>
          </a:r>
          <a:r>
            <a:rPr lang="en-GB" sz="1800" b="1" dirty="0">
              <a:latin typeface="Arial" panose="020B0604020202020204" pitchFamily="34" charset="0"/>
              <a:cs typeface="Arial" panose="020B0604020202020204" pitchFamily="34" charset="0"/>
            </a:rPr>
            <a:t>embracing the richness of diverse voices</a:t>
          </a:r>
          <a:r>
            <a:rPr lang="en-GB" sz="1800" dirty="0">
              <a:latin typeface="Arial" panose="020B0604020202020204" pitchFamily="34" charset="0"/>
              <a:cs typeface="Arial" panose="020B0604020202020204" pitchFamily="34" charset="0"/>
            </a:rPr>
            <a:t>, understanding the depth of different lived experiences, and engaging with the world through a lens of empathy and respect…</a:t>
          </a:r>
          <a:endParaRPr lang="en-US" sz="1800" dirty="0">
            <a:latin typeface="Arial" panose="020B0604020202020204" pitchFamily="34" charset="0"/>
            <a:cs typeface="Arial" panose="020B0604020202020204" pitchFamily="34" charset="0"/>
          </a:endParaRPr>
        </a:p>
      </dgm:t>
    </dgm:pt>
    <dgm:pt modelId="{E8312B11-69F1-4B5A-9124-0FA0A2D89979}" type="parTrans" cxnId="{F7323D6B-F5F0-4B49-9C5B-F88E610344BE}">
      <dgm:prSet/>
      <dgm:spPr/>
      <dgm:t>
        <a:bodyPr/>
        <a:lstStyle/>
        <a:p>
          <a:endParaRPr lang="en-US"/>
        </a:p>
      </dgm:t>
    </dgm:pt>
    <dgm:pt modelId="{8E202D42-74FE-4574-8411-BE1606C7F217}" type="sibTrans" cxnId="{F7323D6B-F5F0-4B49-9C5B-F88E610344BE}">
      <dgm:prSet/>
      <dgm:spPr/>
      <dgm:t>
        <a:bodyPr/>
        <a:lstStyle/>
        <a:p>
          <a:endParaRPr lang="en-US"/>
        </a:p>
      </dgm:t>
    </dgm:pt>
    <dgm:pt modelId="{789709DD-0483-444A-BBC1-584419C10546}">
      <dgm:prSet custT="1"/>
      <dgm:spPr/>
      <dgm:t>
        <a:bodyPr/>
        <a:lstStyle/>
        <a:p>
          <a:r>
            <a:rPr lang="en-GB" sz="1800" dirty="0">
              <a:latin typeface="Arial" panose="020B0604020202020204" pitchFamily="34" charset="0"/>
              <a:cs typeface="Arial" panose="020B0604020202020204" pitchFamily="34" charset="0"/>
            </a:rPr>
            <a:t>It requires a </a:t>
          </a:r>
          <a:r>
            <a:rPr lang="en-GB" sz="1800" b="1" dirty="0">
              <a:latin typeface="Arial" panose="020B0604020202020204" pitchFamily="34" charset="0"/>
              <a:cs typeface="Arial" panose="020B0604020202020204" pitchFamily="34" charset="0"/>
            </a:rPr>
            <a:t>commitment to learning, unlearning, and relearning</a:t>
          </a:r>
          <a:r>
            <a:rPr lang="en-GB" sz="1800" dirty="0">
              <a:latin typeface="Arial" panose="020B0604020202020204" pitchFamily="34" charset="0"/>
              <a:cs typeface="Arial" panose="020B0604020202020204" pitchFamily="34" charset="0"/>
            </a:rPr>
            <a:t> with an open heart and mind, ensuring that our interactions are inclusive, equitable, and informed by the tapestry of human diversity.’</a:t>
          </a:r>
          <a:endParaRPr lang="en-US" sz="1800" dirty="0">
            <a:latin typeface="Arial" panose="020B0604020202020204" pitchFamily="34" charset="0"/>
            <a:cs typeface="Arial" panose="020B0604020202020204" pitchFamily="34" charset="0"/>
          </a:endParaRPr>
        </a:p>
      </dgm:t>
    </dgm:pt>
    <dgm:pt modelId="{56024312-90D5-436B-A389-3F2E9BA49FCB}" type="parTrans" cxnId="{E561A189-B282-400B-ABD4-6981D4AC54C4}">
      <dgm:prSet/>
      <dgm:spPr/>
      <dgm:t>
        <a:bodyPr/>
        <a:lstStyle/>
        <a:p>
          <a:endParaRPr lang="en-US"/>
        </a:p>
      </dgm:t>
    </dgm:pt>
    <dgm:pt modelId="{7803C569-9842-44B9-8110-3192E13B2090}" type="sibTrans" cxnId="{E561A189-B282-400B-ABD4-6981D4AC54C4}">
      <dgm:prSet/>
      <dgm:spPr/>
      <dgm:t>
        <a:bodyPr/>
        <a:lstStyle/>
        <a:p>
          <a:endParaRPr lang="en-US"/>
        </a:p>
      </dgm:t>
    </dgm:pt>
    <dgm:pt modelId="{2B35BD0C-172F-4896-BF44-7CDE7CAB7038}" type="pres">
      <dgm:prSet presAssocID="{37B93B97-307F-4E2F-BD42-AE025DB7A9EC}" presName="hierChild1" presStyleCnt="0">
        <dgm:presLayoutVars>
          <dgm:chPref val="1"/>
          <dgm:dir/>
          <dgm:animOne val="branch"/>
          <dgm:animLvl val="lvl"/>
          <dgm:resizeHandles/>
        </dgm:presLayoutVars>
      </dgm:prSet>
      <dgm:spPr/>
    </dgm:pt>
    <dgm:pt modelId="{EB136A9A-0D1F-4D50-B157-F521C9BED884}" type="pres">
      <dgm:prSet presAssocID="{C68239C2-81F4-4A35-9751-D5A566259D8B}" presName="hierRoot1" presStyleCnt="0"/>
      <dgm:spPr/>
    </dgm:pt>
    <dgm:pt modelId="{D10637DE-FD53-4D1F-9DB8-386B20ED6994}" type="pres">
      <dgm:prSet presAssocID="{C68239C2-81F4-4A35-9751-D5A566259D8B}" presName="composite" presStyleCnt="0"/>
      <dgm:spPr/>
    </dgm:pt>
    <dgm:pt modelId="{DA182D35-C930-4490-A074-B68ABB088528}" type="pres">
      <dgm:prSet presAssocID="{C68239C2-81F4-4A35-9751-D5A566259D8B}" presName="background" presStyleLbl="node0" presStyleIdx="0" presStyleCnt="2"/>
      <dgm:spPr/>
    </dgm:pt>
    <dgm:pt modelId="{A7681A50-8C51-4B44-B451-014FF7338F6C}" type="pres">
      <dgm:prSet presAssocID="{C68239C2-81F4-4A35-9751-D5A566259D8B}" presName="text" presStyleLbl="fgAcc0" presStyleIdx="0" presStyleCnt="2" custScaleX="89758" custScaleY="259689" custLinFactNeighborX="-5599" custLinFactNeighborY="1015">
        <dgm:presLayoutVars>
          <dgm:chPref val="3"/>
        </dgm:presLayoutVars>
      </dgm:prSet>
      <dgm:spPr/>
    </dgm:pt>
    <dgm:pt modelId="{B90F7A11-EF1D-4A85-872F-6B00B509C4A4}" type="pres">
      <dgm:prSet presAssocID="{C68239C2-81F4-4A35-9751-D5A566259D8B}" presName="hierChild2" presStyleCnt="0"/>
      <dgm:spPr/>
    </dgm:pt>
    <dgm:pt modelId="{DDCD9185-69A8-4E16-AD8E-72AF4BEA7BFF}" type="pres">
      <dgm:prSet presAssocID="{789709DD-0483-444A-BBC1-584419C10546}" presName="hierRoot1" presStyleCnt="0"/>
      <dgm:spPr/>
    </dgm:pt>
    <dgm:pt modelId="{FD190944-E3BB-40FD-812B-BDCD019B224B}" type="pres">
      <dgm:prSet presAssocID="{789709DD-0483-444A-BBC1-584419C10546}" presName="composite" presStyleCnt="0"/>
      <dgm:spPr/>
    </dgm:pt>
    <dgm:pt modelId="{DFBAE2C8-F411-4308-A3CB-BC0EBAFF9EA7}" type="pres">
      <dgm:prSet presAssocID="{789709DD-0483-444A-BBC1-584419C10546}" presName="background" presStyleLbl="node0" presStyleIdx="1" presStyleCnt="2"/>
      <dgm:spPr/>
    </dgm:pt>
    <dgm:pt modelId="{9DEC32FD-C5F5-4B13-A3EF-2B9B8B8E3FAD}" type="pres">
      <dgm:prSet presAssocID="{789709DD-0483-444A-BBC1-584419C10546}" presName="text" presStyleLbl="fgAcc0" presStyleIdx="1" presStyleCnt="2" custScaleX="93941" custScaleY="302166">
        <dgm:presLayoutVars>
          <dgm:chPref val="3"/>
        </dgm:presLayoutVars>
      </dgm:prSet>
      <dgm:spPr/>
    </dgm:pt>
    <dgm:pt modelId="{2FA35FA5-3597-4831-BA2D-0E20E6FDDDB9}" type="pres">
      <dgm:prSet presAssocID="{789709DD-0483-444A-BBC1-584419C10546}" presName="hierChild2" presStyleCnt="0"/>
      <dgm:spPr/>
    </dgm:pt>
  </dgm:ptLst>
  <dgm:cxnLst>
    <dgm:cxn modelId="{3BEFD342-75E2-409B-AEA9-5CE0AD61018A}" type="presOf" srcId="{C68239C2-81F4-4A35-9751-D5A566259D8B}" destId="{A7681A50-8C51-4B44-B451-014FF7338F6C}" srcOrd="0" destOrd="0" presId="urn:microsoft.com/office/officeart/2005/8/layout/hierarchy1"/>
    <dgm:cxn modelId="{D0B1E363-9455-45CB-B05E-B0342A4911F9}" type="presOf" srcId="{789709DD-0483-444A-BBC1-584419C10546}" destId="{9DEC32FD-C5F5-4B13-A3EF-2B9B8B8E3FAD}" srcOrd="0" destOrd="0" presId="urn:microsoft.com/office/officeart/2005/8/layout/hierarchy1"/>
    <dgm:cxn modelId="{F7323D6B-F5F0-4B49-9C5B-F88E610344BE}" srcId="{37B93B97-307F-4E2F-BD42-AE025DB7A9EC}" destId="{C68239C2-81F4-4A35-9751-D5A566259D8B}" srcOrd="0" destOrd="0" parTransId="{E8312B11-69F1-4B5A-9124-0FA0A2D89979}" sibTransId="{8E202D42-74FE-4574-8411-BE1606C7F217}"/>
    <dgm:cxn modelId="{E561A189-B282-400B-ABD4-6981D4AC54C4}" srcId="{37B93B97-307F-4E2F-BD42-AE025DB7A9EC}" destId="{789709DD-0483-444A-BBC1-584419C10546}" srcOrd="1" destOrd="0" parTransId="{56024312-90D5-436B-A389-3F2E9BA49FCB}" sibTransId="{7803C569-9842-44B9-8110-3192E13B2090}"/>
    <dgm:cxn modelId="{E0D84CA6-D848-4D33-B4D4-90B799504446}" type="presOf" srcId="{37B93B97-307F-4E2F-BD42-AE025DB7A9EC}" destId="{2B35BD0C-172F-4896-BF44-7CDE7CAB7038}" srcOrd="0" destOrd="0" presId="urn:microsoft.com/office/officeart/2005/8/layout/hierarchy1"/>
    <dgm:cxn modelId="{94D5C684-BE58-4FD2-A361-AECD3BBD4307}" type="presParOf" srcId="{2B35BD0C-172F-4896-BF44-7CDE7CAB7038}" destId="{EB136A9A-0D1F-4D50-B157-F521C9BED884}" srcOrd="0" destOrd="0" presId="urn:microsoft.com/office/officeart/2005/8/layout/hierarchy1"/>
    <dgm:cxn modelId="{46FC3232-8772-445F-9920-F91ADE27EC62}" type="presParOf" srcId="{EB136A9A-0D1F-4D50-B157-F521C9BED884}" destId="{D10637DE-FD53-4D1F-9DB8-386B20ED6994}" srcOrd="0" destOrd="0" presId="urn:microsoft.com/office/officeart/2005/8/layout/hierarchy1"/>
    <dgm:cxn modelId="{0CF126C3-2ECE-43F3-B3A8-6850A86FA023}" type="presParOf" srcId="{D10637DE-FD53-4D1F-9DB8-386B20ED6994}" destId="{DA182D35-C930-4490-A074-B68ABB088528}" srcOrd="0" destOrd="0" presId="urn:microsoft.com/office/officeart/2005/8/layout/hierarchy1"/>
    <dgm:cxn modelId="{65E5C35D-4655-4665-9EA6-ED16122A6F3B}" type="presParOf" srcId="{D10637DE-FD53-4D1F-9DB8-386B20ED6994}" destId="{A7681A50-8C51-4B44-B451-014FF7338F6C}" srcOrd="1" destOrd="0" presId="urn:microsoft.com/office/officeart/2005/8/layout/hierarchy1"/>
    <dgm:cxn modelId="{6E8A2B5C-61FA-4AFE-8C9A-D188EB0B4E67}" type="presParOf" srcId="{EB136A9A-0D1F-4D50-B157-F521C9BED884}" destId="{B90F7A11-EF1D-4A85-872F-6B00B509C4A4}" srcOrd="1" destOrd="0" presId="urn:microsoft.com/office/officeart/2005/8/layout/hierarchy1"/>
    <dgm:cxn modelId="{D82D73D6-9B17-4C3E-BCD5-F1C33FDF8ACB}" type="presParOf" srcId="{2B35BD0C-172F-4896-BF44-7CDE7CAB7038}" destId="{DDCD9185-69A8-4E16-AD8E-72AF4BEA7BFF}" srcOrd="1" destOrd="0" presId="urn:microsoft.com/office/officeart/2005/8/layout/hierarchy1"/>
    <dgm:cxn modelId="{089505AD-4731-45BB-82FA-D42C5D2ABC04}" type="presParOf" srcId="{DDCD9185-69A8-4E16-AD8E-72AF4BEA7BFF}" destId="{FD190944-E3BB-40FD-812B-BDCD019B224B}" srcOrd="0" destOrd="0" presId="urn:microsoft.com/office/officeart/2005/8/layout/hierarchy1"/>
    <dgm:cxn modelId="{EE26F73F-D92C-4B90-BC1D-690343632246}" type="presParOf" srcId="{FD190944-E3BB-40FD-812B-BDCD019B224B}" destId="{DFBAE2C8-F411-4308-A3CB-BC0EBAFF9EA7}" srcOrd="0" destOrd="0" presId="urn:microsoft.com/office/officeart/2005/8/layout/hierarchy1"/>
    <dgm:cxn modelId="{9914759F-6BB1-493B-9D84-0AFC67C871F8}" type="presParOf" srcId="{FD190944-E3BB-40FD-812B-BDCD019B224B}" destId="{9DEC32FD-C5F5-4B13-A3EF-2B9B8B8E3FAD}" srcOrd="1" destOrd="0" presId="urn:microsoft.com/office/officeart/2005/8/layout/hierarchy1"/>
    <dgm:cxn modelId="{EC2E7DC7-6991-4986-8BFF-E18430E2860A}" type="presParOf" srcId="{DDCD9185-69A8-4E16-AD8E-72AF4BEA7BFF}" destId="{2FA35FA5-3597-4831-BA2D-0E20E6FDDDB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5D5D2-FCA9-4BF7-9F8E-69B6D952E199}">
      <dsp:nvSpPr>
        <dsp:cNvPr id="0" name=""/>
        <dsp:cNvSpPr/>
      </dsp:nvSpPr>
      <dsp:spPr>
        <a:xfrm>
          <a:off x="820675" y="893"/>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Sexual Orientation </a:t>
          </a:r>
        </a:p>
      </dsp:txBody>
      <dsp:txXfrm>
        <a:off x="820675" y="893"/>
        <a:ext cx="2159693" cy="1295816"/>
      </dsp:txXfrm>
    </dsp:sp>
    <dsp:sp modelId="{B5D922E1-78AD-4167-9603-7FDC660062DA}">
      <dsp:nvSpPr>
        <dsp:cNvPr id="0" name=""/>
        <dsp:cNvSpPr/>
      </dsp:nvSpPr>
      <dsp:spPr>
        <a:xfrm>
          <a:off x="3196338" y="893"/>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Race</a:t>
          </a:r>
        </a:p>
      </dsp:txBody>
      <dsp:txXfrm>
        <a:off x="3196338" y="893"/>
        <a:ext cx="2159693" cy="1295816"/>
      </dsp:txXfrm>
    </dsp:sp>
    <dsp:sp modelId="{655437FC-7FC2-4160-969A-BD5F53D7F80E}">
      <dsp:nvSpPr>
        <dsp:cNvPr id="0" name=""/>
        <dsp:cNvSpPr/>
      </dsp:nvSpPr>
      <dsp:spPr>
        <a:xfrm>
          <a:off x="5572001" y="893"/>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Sex</a:t>
          </a:r>
        </a:p>
      </dsp:txBody>
      <dsp:txXfrm>
        <a:off x="5572001" y="893"/>
        <a:ext cx="2159693" cy="1295816"/>
      </dsp:txXfrm>
    </dsp:sp>
    <dsp:sp modelId="{9A4A4DE4-8E26-4276-9865-90285A8197E6}">
      <dsp:nvSpPr>
        <dsp:cNvPr id="0" name=""/>
        <dsp:cNvSpPr/>
      </dsp:nvSpPr>
      <dsp:spPr>
        <a:xfrm>
          <a:off x="820675" y="1512679"/>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Gender Reassignment </a:t>
          </a:r>
        </a:p>
      </dsp:txBody>
      <dsp:txXfrm>
        <a:off x="820675" y="1512679"/>
        <a:ext cx="2159693" cy="1295816"/>
      </dsp:txXfrm>
    </dsp:sp>
    <dsp:sp modelId="{F4D6F6DE-2F1F-44B8-BF56-978467FA83C5}">
      <dsp:nvSpPr>
        <dsp:cNvPr id="0" name=""/>
        <dsp:cNvSpPr/>
      </dsp:nvSpPr>
      <dsp:spPr>
        <a:xfrm>
          <a:off x="3196338" y="1512679"/>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Disability </a:t>
          </a:r>
        </a:p>
      </dsp:txBody>
      <dsp:txXfrm>
        <a:off x="3196338" y="1512679"/>
        <a:ext cx="2159693" cy="1295816"/>
      </dsp:txXfrm>
    </dsp:sp>
    <dsp:sp modelId="{B8DB8824-64C4-41B0-BDCE-9C2BFA9576D2}">
      <dsp:nvSpPr>
        <dsp:cNvPr id="0" name=""/>
        <dsp:cNvSpPr/>
      </dsp:nvSpPr>
      <dsp:spPr>
        <a:xfrm>
          <a:off x="5572001" y="1512679"/>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Religion or Belief </a:t>
          </a:r>
        </a:p>
      </dsp:txBody>
      <dsp:txXfrm>
        <a:off x="5572001" y="1512679"/>
        <a:ext cx="2159693" cy="1295816"/>
      </dsp:txXfrm>
    </dsp:sp>
    <dsp:sp modelId="{34A3350A-6A9E-4112-9559-967F055AC46E}">
      <dsp:nvSpPr>
        <dsp:cNvPr id="0" name=""/>
        <dsp:cNvSpPr/>
      </dsp:nvSpPr>
      <dsp:spPr>
        <a:xfrm>
          <a:off x="820675" y="3024465"/>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Marriage or Civil Partnership Status</a:t>
          </a:r>
        </a:p>
      </dsp:txBody>
      <dsp:txXfrm>
        <a:off x="820675" y="3024465"/>
        <a:ext cx="2159693" cy="1295816"/>
      </dsp:txXfrm>
    </dsp:sp>
    <dsp:sp modelId="{15DB4D24-A6CF-4651-BBBC-EAB8695DCA62}">
      <dsp:nvSpPr>
        <dsp:cNvPr id="0" name=""/>
        <dsp:cNvSpPr/>
      </dsp:nvSpPr>
      <dsp:spPr>
        <a:xfrm>
          <a:off x="3196338" y="3024465"/>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Pregnancy and Maternity </a:t>
          </a:r>
        </a:p>
      </dsp:txBody>
      <dsp:txXfrm>
        <a:off x="3196338" y="3024465"/>
        <a:ext cx="2159693" cy="1295816"/>
      </dsp:txXfrm>
    </dsp:sp>
    <dsp:sp modelId="{1046936B-9AAC-405A-8F54-4BF7F8946BB5}">
      <dsp:nvSpPr>
        <dsp:cNvPr id="0" name=""/>
        <dsp:cNvSpPr/>
      </dsp:nvSpPr>
      <dsp:spPr>
        <a:xfrm>
          <a:off x="5572001" y="3024465"/>
          <a:ext cx="2159693" cy="1295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Age</a:t>
          </a:r>
        </a:p>
      </dsp:txBody>
      <dsp:txXfrm>
        <a:off x="5572001" y="3024465"/>
        <a:ext cx="2159693" cy="1295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82D35-C930-4490-A074-B68ABB088528}">
      <dsp:nvSpPr>
        <dsp:cNvPr id="0" name=""/>
        <dsp:cNvSpPr/>
      </dsp:nvSpPr>
      <dsp:spPr>
        <a:xfrm>
          <a:off x="326304" y="16739"/>
          <a:ext cx="2027261" cy="37244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81A50-8C51-4B44-B451-014FF7338F6C}">
      <dsp:nvSpPr>
        <dsp:cNvPr id="0" name=""/>
        <dsp:cNvSpPr/>
      </dsp:nvSpPr>
      <dsp:spPr>
        <a:xfrm>
          <a:off x="577258" y="255145"/>
          <a:ext cx="2027261" cy="37244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t>
          </a:r>
          <a:r>
            <a:rPr lang="en-GB" sz="1800" kern="1200" dirty="0">
              <a:latin typeface="Arial" panose="020B0604020202020204" pitchFamily="34" charset="0"/>
              <a:cs typeface="Arial" panose="020B0604020202020204" pitchFamily="34" charset="0"/>
            </a:rPr>
            <a:t>Cultural competence is the art of </a:t>
          </a:r>
          <a:r>
            <a:rPr lang="en-GB" sz="1800" b="1" kern="1200" dirty="0">
              <a:latin typeface="Arial" panose="020B0604020202020204" pitchFamily="34" charset="0"/>
              <a:cs typeface="Arial" panose="020B0604020202020204" pitchFamily="34" charset="0"/>
            </a:rPr>
            <a:t>embracing the richness of diverse voices</a:t>
          </a:r>
          <a:r>
            <a:rPr lang="en-GB" sz="1800" kern="1200" dirty="0">
              <a:latin typeface="Arial" panose="020B0604020202020204" pitchFamily="34" charset="0"/>
              <a:cs typeface="Arial" panose="020B0604020202020204" pitchFamily="34" charset="0"/>
            </a:rPr>
            <a:t>, understanding the depth of different lived experiences, and engaging with the world through a lens of empathy and respect…</a:t>
          </a:r>
          <a:endParaRPr lang="en-US" sz="1800" kern="1200" dirty="0">
            <a:latin typeface="Arial" panose="020B0604020202020204" pitchFamily="34" charset="0"/>
            <a:cs typeface="Arial" panose="020B0604020202020204" pitchFamily="34" charset="0"/>
          </a:endParaRPr>
        </a:p>
      </dsp:txBody>
      <dsp:txXfrm>
        <a:off x="636634" y="314521"/>
        <a:ext cx="1908509" cy="3605712"/>
      </dsp:txXfrm>
    </dsp:sp>
    <dsp:sp modelId="{DFBAE2C8-F411-4308-A3CB-BC0EBAFF9EA7}">
      <dsp:nvSpPr>
        <dsp:cNvPr id="0" name=""/>
        <dsp:cNvSpPr/>
      </dsp:nvSpPr>
      <dsp:spPr>
        <a:xfrm>
          <a:off x="2981932" y="2181"/>
          <a:ext cx="2121738" cy="43336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C32FD-C5F5-4B13-A3EF-2B9B8B8E3FAD}">
      <dsp:nvSpPr>
        <dsp:cNvPr id="0" name=""/>
        <dsp:cNvSpPr/>
      </dsp:nvSpPr>
      <dsp:spPr>
        <a:xfrm>
          <a:off x="3232886" y="240588"/>
          <a:ext cx="2121738" cy="43336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It requires a </a:t>
          </a:r>
          <a:r>
            <a:rPr lang="en-GB" sz="1800" b="1" kern="1200" dirty="0">
              <a:latin typeface="Arial" panose="020B0604020202020204" pitchFamily="34" charset="0"/>
              <a:cs typeface="Arial" panose="020B0604020202020204" pitchFamily="34" charset="0"/>
            </a:rPr>
            <a:t>commitment to learning, unlearning, and relearning</a:t>
          </a:r>
          <a:r>
            <a:rPr lang="en-GB" sz="1800" kern="1200" dirty="0">
              <a:latin typeface="Arial" panose="020B0604020202020204" pitchFamily="34" charset="0"/>
              <a:cs typeface="Arial" panose="020B0604020202020204" pitchFamily="34" charset="0"/>
            </a:rPr>
            <a:t> with an open heart and mind, ensuring that our interactions are inclusive, equitable, and informed by the tapestry of human diversity.’</a:t>
          </a:r>
          <a:endParaRPr lang="en-US" sz="1800" kern="1200" dirty="0">
            <a:latin typeface="Arial" panose="020B0604020202020204" pitchFamily="34" charset="0"/>
            <a:cs typeface="Arial" panose="020B0604020202020204" pitchFamily="34" charset="0"/>
          </a:endParaRPr>
        </a:p>
      </dsp:txBody>
      <dsp:txXfrm>
        <a:off x="3295030" y="302732"/>
        <a:ext cx="1997450" cy="42093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250511-1BA5-47EE-B8EB-42B23859DB7E}" type="datetimeFigureOut">
              <a:rPr lang="en-GB" smtClean="0"/>
              <a:t>22/07/2024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8A41143-972B-43C6-8A93-AB1D778B0324}" type="slidenum">
              <a:rPr lang="en-GB" smtClean="0"/>
              <a:t>‹#›</a:t>
            </a:fld>
            <a:endParaRPr lang="en-GB"/>
          </a:p>
        </p:txBody>
      </p:sp>
    </p:spTree>
    <p:extLst>
      <p:ext uri="{BB962C8B-B14F-4D97-AF65-F5344CB8AC3E}">
        <p14:creationId xmlns:p14="http://schemas.microsoft.com/office/powerpoint/2010/main" val="1674702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2FEFE1-B167-4BD4-89D7-C834F21DC859}" type="datetimeFigureOut">
              <a:rPr lang="en-GB" smtClean="0"/>
              <a:t>22/07/2024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794A82-9926-47B8-8C89-2283D030E216}" type="slidenum">
              <a:rPr lang="en-GB" smtClean="0"/>
              <a:t>‹#›</a:t>
            </a:fld>
            <a:endParaRPr lang="en-GB"/>
          </a:p>
        </p:txBody>
      </p:sp>
    </p:spTree>
    <p:extLst>
      <p:ext uri="{BB962C8B-B14F-4D97-AF65-F5344CB8AC3E}">
        <p14:creationId xmlns:p14="http://schemas.microsoft.com/office/powerpoint/2010/main" val="50094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0B106-CA7A-462B-9E3C-E754271A2A10}" type="slidenum">
              <a:rPr lang="en-GB" smtClean="0">
                <a:solidFill>
                  <a:prstClr val="black"/>
                </a:solidFill>
              </a:rPr>
              <a:pPr eaLnBrk="1" hangingPunct="1"/>
              <a:t>1</a:t>
            </a:fld>
            <a:endParaRPr lang="en-GB">
              <a:solidFill>
                <a:prstClr val="black"/>
              </a:solidFill>
            </a:endParaRPr>
          </a:p>
        </p:txBody>
      </p:sp>
      <p:sp>
        <p:nvSpPr>
          <p:cNvPr id="15363" name="Rectangle 2"/>
          <p:cNvSpPr>
            <a:spLocks noGrp="1" noRot="1" noChangeAspect="1" noChangeArrowheads="1" noTextEdit="1"/>
          </p:cNvSpPr>
          <p:nvPr>
            <p:ph type="sldImg"/>
          </p:nvPr>
        </p:nvSpPr>
        <p:spPr>
          <a:xfrm>
            <a:off x="917575" y="744538"/>
            <a:ext cx="4962525" cy="3722687"/>
          </a:xfrm>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01689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794A82-9926-47B8-8C89-2283D030E216}" type="slidenum">
              <a:rPr lang="en-GB" smtClean="0"/>
              <a:t>30</a:t>
            </a:fld>
            <a:endParaRPr lang="en-GB"/>
          </a:p>
        </p:txBody>
      </p:sp>
    </p:spTree>
    <p:extLst>
      <p:ext uri="{BB962C8B-B14F-4D97-AF65-F5344CB8AC3E}">
        <p14:creationId xmlns:p14="http://schemas.microsoft.com/office/powerpoint/2010/main" val="383992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794A82-9926-47B8-8C89-2283D030E216}" type="slidenum">
              <a:rPr lang="en-GB" smtClean="0"/>
              <a:t>32</a:t>
            </a:fld>
            <a:endParaRPr lang="en-GB"/>
          </a:p>
        </p:txBody>
      </p:sp>
    </p:spTree>
    <p:extLst>
      <p:ext uri="{BB962C8B-B14F-4D97-AF65-F5344CB8AC3E}">
        <p14:creationId xmlns:p14="http://schemas.microsoft.com/office/powerpoint/2010/main" val="251186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venir Next LT Pro" panose="020B0504020202020204" pitchFamily="34" charset="0"/>
              </a:rPr>
              <a:t>Font</a:t>
            </a:r>
            <a:r>
              <a:rPr lang="en-GB" dirty="0">
                <a:latin typeface="Avenir Next LT Pro" panose="020B0504020202020204" pitchFamily="34" charset="0"/>
              </a:rPr>
              <a:t> Avenir</a:t>
            </a:r>
            <a:r>
              <a:rPr lang="en-GB" dirty="0"/>
              <a:t>  </a:t>
            </a:r>
            <a:r>
              <a:rPr lang="en-GB" dirty="0">
                <a:latin typeface="Avenir Next LT Pro" panose="020B0504020202020204" pitchFamily="34" charset="0"/>
              </a:rPr>
              <a:t>Next Lt Pro </a:t>
            </a:r>
          </a:p>
          <a:p>
            <a:r>
              <a:rPr lang="en-GB" b="1" dirty="0">
                <a:latin typeface="Avenir Next LT Pro" panose="020B0504020202020204" pitchFamily="34" charset="0"/>
              </a:rPr>
              <a:t>Size </a:t>
            </a:r>
            <a:r>
              <a:rPr lang="en-GB" dirty="0">
                <a:latin typeface="Avenir Next LT Pro" panose="020B0504020202020204" pitchFamily="34" charset="0"/>
              </a:rPr>
              <a:t>12</a:t>
            </a:r>
          </a:p>
          <a:p>
            <a:r>
              <a:rPr lang="en-GB" b="1" dirty="0"/>
              <a:t>Colour palette </a:t>
            </a:r>
            <a:r>
              <a:rPr lang="en-GB" dirty="0"/>
              <a:t>Blue II</a:t>
            </a:r>
          </a:p>
          <a:p>
            <a:r>
              <a:rPr lang="en-GB" dirty="0"/>
              <a:t>Master slide includes both logos</a:t>
            </a:r>
          </a:p>
          <a:p>
            <a:endParaRPr lang="en-GB" dirty="0"/>
          </a:p>
          <a:p>
            <a:r>
              <a:rPr lang="en-GB" dirty="0"/>
              <a:t>Introduce myself - Director of Diversity &amp; Inclusion at the University of Wolverhampton. 25 years of experience in the education sector from early years, through to primary, senior leadership, working with secondaries and FE colleagues, into HE and through my own studies, with a Masters in inclusive education where I will soon complete (he says) my professional doctorate in education focusing on developing cultural competence.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247E-0C4D-406F-992B-37481EC7BF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87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venir Next LT Pro" panose="020B0504020202020204" pitchFamily="34" charset="0"/>
              </a:rPr>
              <a:t>Font</a:t>
            </a:r>
            <a:r>
              <a:rPr lang="en-GB" dirty="0">
                <a:latin typeface="Avenir Next LT Pro" panose="020B0504020202020204" pitchFamily="34" charset="0"/>
              </a:rPr>
              <a:t> Avenir</a:t>
            </a:r>
            <a:r>
              <a:rPr lang="en-GB" dirty="0"/>
              <a:t>  </a:t>
            </a:r>
            <a:r>
              <a:rPr lang="en-GB" dirty="0">
                <a:latin typeface="Avenir Next LT Pro" panose="020B0504020202020204" pitchFamily="34" charset="0"/>
              </a:rPr>
              <a:t>Next Lt Pro </a:t>
            </a:r>
          </a:p>
          <a:p>
            <a:r>
              <a:rPr lang="en-GB" b="1" dirty="0">
                <a:latin typeface="Avenir Next LT Pro" panose="020B0504020202020204" pitchFamily="34" charset="0"/>
              </a:rPr>
              <a:t>Size </a:t>
            </a:r>
            <a:r>
              <a:rPr lang="en-GB" dirty="0">
                <a:latin typeface="Avenir Next LT Pro" panose="020B0504020202020204" pitchFamily="34" charset="0"/>
              </a:rPr>
              <a:t>12</a:t>
            </a:r>
          </a:p>
          <a:p>
            <a:r>
              <a:rPr lang="en-GB" b="1" dirty="0"/>
              <a:t>Colour palette </a:t>
            </a:r>
            <a:r>
              <a:rPr lang="en-GB" dirty="0"/>
              <a:t>Blue II</a:t>
            </a:r>
          </a:p>
          <a:p>
            <a:r>
              <a:rPr lang="en-GB" dirty="0"/>
              <a:t>Master slide includes both logos</a:t>
            </a:r>
          </a:p>
          <a:p>
            <a:endParaRPr lang="en-GB" dirty="0"/>
          </a:p>
          <a:p>
            <a:r>
              <a:rPr lang="en-GB" dirty="0"/>
              <a:t>Introduce myself - Director of Diversity &amp; Inclusion at the University of Wolverhampton. 25 years of experience in the education sector from early years, through to primary, senior leadership, working with secondaries and FE colleagues, into HE and through my own studies, with a Masters in inclusive education where I will soon complete (he says) my professional doctorate in education focusing on developing cultural competence.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247E-0C4D-406F-992B-37481EC7BF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24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794A82-9926-47B8-8C89-2283D030E216}" type="slidenum">
              <a:rPr lang="en-GB" smtClean="0"/>
              <a:t>45</a:t>
            </a:fld>
            <a:endParaRPr lang="en-GB"/>
          </a:p>
        </p:txBody>
      </p:sp>
    </p:spTree>
    <p:extLst>
      <p:ext uri="{BB962C8B-B14F-4D97-AF65-F5344CB8AC3E}">
        <p14:creationId xmlns:p14="http://schemas.microsoft.com/office/powerpoint/2010/main" val="339196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0B106-CA7A-462B-9E3C-E754271A2A10}" type="slidenum">
              <a:rPr lang="en-GB" smtClean="0">
                <a:solidFill>
                  <a:prstClr val="black"/>
                </a:solidFill>
              </a:rPr>
              <a:pPr eaLnBrk="1" hangingPunct="1"/>
              <a:t>46</a:t>
            </a:fld>
            <a:endParaRPr lang="en-GB">
              <a:solidFill>
                <a:prstClr val="black"/>
              </a:solidFill>
            </a:endParaRPr>
          </a:p>
        </p:txBody>
      </p:sp>
      <p:sp>
        <p:nvSpPr>
          <p:cNvPr id="15363" name="Rectangle 2"/>
          <p:cNvSpPr>
            <a:spLocks noGrp="1" noRot="1" noChangeAspect="1" noChangeArrowheads="1" noTextEdit="1"/>
          </p:cNvSpPr>
          <p:nvPr>
            <p:ph type="sldImg"/>
          </p:nvPr>
        </p:nvSpPr>
        <p:spPr>
          <a:xfrm>
            <a:off x="917575" y="744538"/>
            <a:ext cx="4962525" cy="3722687"/>
          </a:xfrm>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01689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venir Next LT Pro" panose="020B0504020202020204" pitchFamily="34" charset="0"/>
              </a:rPr>
              <a:t>Font</a:t>
            </a:r>
            <a:r>
              <a:rPr lang="en-GB" dirty="0">
                <a:latin typeface="Avenir Next LT Pro" panose="020B0504020202020204" pitchFamily="34" charset="0"/>
              </a:rPr>
              <a:t> Avenir</a:t>
            </a:r>
            <a:r>
              <a:rPr lang="en-GB" dirty="0"/>
              <a:t>  </a:t>
            </a:r>
            <a:r>
              <a:rPr lang="en-GB" dirty="0">
                <a:latin typeface="Avenir Next LT Pro" panose="020B0504020202020204" pitchFamily="34" charset="0"/>
              </a:rPr>
              <a:t>Next Lt Pro </a:t>
            </a:r>
          </a:p>
          <a:p>
            <a:r>
              <a:rPr lang="en-GB" b="1" dirty="0">
                <a:latin typeface="Avenir Next LT Pro" panose="020B0504020202020204" pitchFamily="34" charset="0"/>
              </a:rPr>
              <a:t>Size </a:t>
            </a:r>
            <a:r>
              <a:rPr lang="en-GB" dirty="0">
                <a:latin typeface="Avenir Next LT Pro" panose="020B0504020202020204" pitchFamily="34" charset="0"/>
              </a:rPr>
              <a:t>12</a:t>
            </a:r>
          </a:p>
          <a:p>
            <a:r>
              <a:rPr lang="en-GB" b="1" dirty="0"/>
              <a:t>Colour palette </a:t>
            </a:r>
            <a:r>
              <a:rPr lang="en-GB" dirty="0"/>
              <a:t>Blue II</a:t>
            </a:r>
          </a:p>
          <a:p>
            <a:r>
              <a:rPr lang="en-GB" dirty="0"/>
              <a:t>Master slide includes both logos</a:t>
            </a:r>
          </a:p>
          <a:p>
            <a:endParaRPr lang="en-GB" dirty="0"/>
          </a:p>
          <a:p>
            <a:r>
              <a:rPr lang="en-GB" dirty="0"/>
              <a:t>Introduce myself - Director of Diversity &amp; Inclusion at the University of Wolverhampton. 25 years of experience in the education sector from early years, through to primary, senior leadership, working with secondaries and FE colleagues, into HE and through my own studies, with a Masters in inclusive education where I will soon complete (he says) my professional doctorate in education focusing on developing cultural competence.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247E-0C4D-406F-992B-37481EC7BF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74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794A82-9926-47B8-8C89-2283D030E216}" type="slidenum">
              <a:rPr lang="en-GB" smtClean="0"/>
              <a:t>4</a:t>
            </a:fld>
            <a:endParaRPr lang="en-GB"/>
          </a:p>
        </p:txBody>
      </p:sp>
    </p:spTree>
    <p:extLst>
      <p:ext uri="{BB962C8B-B14F-4D97-AF65-F5344CB8AC3E}">
        <p14:creationId xmlns:p14="http://schemas.microsoft.com/office/powerpoint/2010/main" val="219246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370581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794A82-9926-47B8-8C89-2283D030E216}" type="slidenum">
              <a:rPr lang="en-GB" smtClean="0"/>
              <a:t>8</a:t>
            </a:fld>
            <a:endParaRPr lang="en-GB"/>
          </a:p>
        </p:txBody>
      </p:sp>
    </p:spTree>
    <p:extLst>
      <p:ext uri="{BB962C8B-B14F-4D97-AF65-F5344CB8AC3E}">
        <p14:creationId xmlns:p14="http://schemas.microsoft.com/office/powerpoint/2010/main" val="48100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794A82-9926-47B8-8C89-2283D030E216}" type="slidenum">
              <a:rPr lang="en-GB" smtClean="0"/>
              <a:t>14</a:t>
            </a:fld>
            <a:endParaRPr lang="en-GB"/>
          </a:p>
        </p:txBody>
      </p:sp>
    </p:spTree>
    <p:extLst>
      <p:ext uri="{BB962C8B-B14F-4D97-AF65-F5344CB8AC3E}">
        <p14:creationId xmlns:p14="http://schemas.microsoft.com/office/powerpoint/2010/main" val="173911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175933-BAA4-4311-A9B0-494E03EA009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536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794A82-9926-47B8-8C89-2283D030E216}" type="slidenum">
              <a:rPr lang="en-GB" smtClean="0"/>
              <a:t>24</a:t>
            </a:fld>
            <a:endParaRPr lang="en-GB"/>
          </a:p>
        </p:txBody>
      </p:sp>
    </p:spTree>
    <p:extLst>
      <p:ext uri="{BB962C8B-B14F-4D97-AF65-F5344CB8AC3E}">
        <p14:creationId xmlns:p14="http://schemas.microsoft.com/office/powerpoint/2010/main" val="352978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venir Next LT Pro" panose="020B0504020202020204" pitchFamily="34" charset="0"/>
              </a:rPr>
              <a:t>Font</a:t>
            </a:r>
            <a:r>
              <a:rPr lang="en-GB" dirty="0">
                <a:latin typeface="Avenir Next LT Pro" panose="020B0504020202020204" pitchFamily="34" charset="0"/>
              </a:rPr>
              <a:t> Avenir</a:t>
            </a:r>
            <a:r>
              <a:rPr lang="en-GB" dirty="0"/>
              <a:t>  </a:t>
            </a:r>
            <a:r>
              <a:rPr lang="en-GB" dirty="0">
                <a:latin typeface="Avenir Next LT Pro" panose="020B0504020202020204" pitchFamily="34" charset="0"/>
              </a:rPr>
              <a:t>Next Lt Pro </a:t>
            </a:r>
          </a:p>
          <a:p>
            <a:r>
              <a:rPr lang="en-GB" b="1" dirty="0">
                <a:latin typeface="Avenir Next LT Pro" panose="020B0504020202020204" pitchFamily="34" charset="0"/>
              </a:rPr>
              <a:t>Size </a:t>
            </a:r>
            <a:r>
              <a:rPr lang="en-GB" dirty="0">
                <a:latin typeface="Avenir Next LT Pro" panose="020B0504020202020204" pitchFamily="34" charset="0"/>
              </a:rPr>
              <a:t>12</a:t>
            </a:r>
          </a:p>
          <a:p>
            <a:r>
              <a:rPr lang="en-GB" b="1" dirty="0"/>
              <a:t>Colour palette </a:t>
            </a:r>
            <a:r>
              <a:rPr lang="en-GB" dirty="0"/>
              <a:t>Blue II</a:t>
            </a:r>
          </a:p>
          <a:p>
            <a:r>
              <a:rPr lang="en-GB" dirty="0"/>
              <a:t>Master slide includes both logos</a:t>
            </a:r>
          </a:p>
          <a:p>
            <a:endParaRPr lang="en-GB" dirty="0"/>
          </a:p>
          <a:p>
            <a:r>
              <a:rPr lang="en-GB" dirty="0"/>
              <a:t>Introduce myself - Director of Diversity &amp; Inclusion at the University of Wolverhampton. 25 years of experience in the education sector from early years, through to primary, senior leadership, working with secondaries and FE colleagues, into HE and through my own studies, with a Masters in inclusive education where I will soon complete (he says) my professional doctorate in education focusing on developing cultural competence.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247E-0C4D-406F-992B-37481EC7BF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839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2512921"/>
            <a:ext cx="7772400" cy="1470025"/>
          </a:xfrm>
        </p:spPr>
        <p:txBody>
          <a:bodyPr/>
          <a:lstStyle>
            <a:lvl1pPr algn="l">
              <a:defRPr b="1">
                <a:solidFill>
                  <a:schemeClr val="bg1"/>
                </a:solidFill>
              </a:defRPr>
            </a:lvl1pPr>
          </a:lstStyle>
          <a:p>
            <a:pPr lvl="0"/>
            <a:r>
              <a:rPr lang="en-GB" noProof="0" dirty="0"/>
              <a:t>Click to edit Master title style</a:t>
            </a:r>
          </a:p>
        </p:txBody>
      </p:sp>
      <p:sp>
        <p:nvSpPr>
          <p:cNvPr id="4099" name="Rectangle 3"/>
          <p:cNvSpPr>
            <a:spLocks noGrp="1" noChangeArrowheads="1"/>
          </p:cNvSpPr>
          <p:nvPr>
            <p:ph type="subTitle" idx="1"/>
          </p:nvPr>
        </p:nvSpPr>
        <p:spPr>
          <a:xfrm>
            <a:off x="395536" y="4268688"/>
            <a:ext cx="6400800" cy="1752600"/>
          </a:xfrm>
        </p:spPr>
        <p:txBody>
          <a:bodyPr/>
          <a:lstStyle>
            <a:lvl1pPr marL="0" indent="0" algn="l">
              <a:buFontTx/>
              <a:buNone/>
              <a:defRPr>
                <a:solidFill>
                  <a:schemeClr val="bg1"/>
                </a:solidFill>
                <a:latin typeface="Rockwell" pitchFamily="18" charset="0"/>
              </a:defRPr>
            </a:lvl1pPr>
          </a:lstStyle>
          <a:p>
            <a:pPr lvl="0"/>
            <a:r>
              <a:rPr lang="en-GB" noProof="0" dirty="0"/>
              <a:t>Click to edit Master subtitle style</a:t>
            </a:r>
          </a:p>
        </p:txBody>
      </p:sp>
    </p:spTree>
    <p:extLst>
      <p:ext uri="{BB962C8B-B14F-4D97-AF65-F5344CB8AC3E}">
        <p14:creationId xmlns:p14="http://schemas.microsoft.com/office/powerpoint/2010/main" val="400875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394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700" y="990603"/>
            <a:ext cx="2105025" cy="5462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90603"/>
            <a:ext cx="6167438" cy="5462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000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569325" cy="719137"/>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341438"/>
            <a:ext cx="420846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4713" y="1341438"/>
            <a:ext cx="4208462"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20071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entral Support Functions">
    <p:spTree>
      <p:nvGrpSpPr>
        <p:cNvPr id="1" name=""/>
        <p:cNvGrpSpPr/>
        <p:nvPr/>
      </p:nvGrpSpPr>
      <p:grpSpPr>
        <a:xfrm>
          <a:off x="0" y="0"/>
          <a:ext cx="0" cy="0"/>
          <a:chOff x="0" y="0"/>
          <a:chExt cx="0" cy="0"/>
        </a:xfrm>
      </p:grpSpPr>
      <p:pic>
        <p:nvPicPr>
          <p:cNvPr id="6" name="Picture 5" descr="Management-Gu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5888" y="0"/>
            <a:ext cx="1818113" cy="6858000"/>
          </a:xfrm>
          <a:prstGeom prst="rect">
            <a:avLst/>
          </a:prstGeom>
        </p:spPr>
      </p:pic>
    </p:spTree>
    <p:extLst>
      <p:ext uri="{BB962C8B-B14F-4D97-AF65-F5344CB8AC3E}">
        <p14:creationId xmlns:p14="http://schemas.microsoft.com/office/powerpoint/2010/main" val="23132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2512921"/>
            <a:ext cx="7772400" cy="1470025"/>
          </a:xfrm>
        </p:spPr>
        <p:txBody>
          <a:bodyPr/>
          <a:lstStyle>
            <a:lvl1pPr algn="l">
              <a:defRPr b="1">
                <a:solidFill>
                  <a:schemeClr val="bg1"/>
                </a:solidFill>
              </a:defRPr>
            </a:lvl1pPr>
          </a:lstStyle>
          <a:p>
            <a:pPr lvl="0"/>
            <a:r>
              <a:rPr lang="en-US" noProof="0"/>
              <a:t>Click to edit Master title style</a:t>
            </a:r>
            <a:endParaRPr lang="en-GB" noProof="0"/>
          </a:p>
        </p:txBody>
      </p:sp>
      <p:sp>
        <p:nvSpPr>
          <p:cNvPr id="4099" name="Rectangle 3"/>
          <p:cNvSpPr>
            <a:spLocks noGrp="1" noChangeArrowheads="1"/>
          </p:cNvSpPr>
          <p:nvPr>
            <p:ph type="subTitle" idx="1"/>
          </p:nvPr>
        </p:nvSpPr>
        <p:spPr>
          <a:xfrm>
            <a:off x="395536" y="4268688"/>
            <a:ext cx="6400800" cy="1752600"/>
          </a:xfrm>
        </p:spPr>
        <p:txBody>
          <a:bodyPr/>
          <a:lstStyle>
            <a:lvl1pPr marL="0" indent="0" algn="l">
              <a:buFontTx/>
              <a:buNone/>
              <a:defRPr>
                <a:solidFill>
                  <a:schemeClr val="bg1"/>
                </a:solidFill>
                <a:latin typeface="Rockwell" pitchFamily="18" charset="0"/>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231995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986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212104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62" y="1940981"/>
            <a:ext cx="8424863"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323850" y="2852247"/>
            <a:ext cx="4135438"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700" y="2852247"/>
            <a:ext cx="413702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4604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913"/>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774389"/>
            <a:ext cx="4040188"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41414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2774389"/>
            <a:ext cx="4041775"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341414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21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847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6889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274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1594873"/>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948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2" y="2756931"/>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23854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04802"/>
            <a:ext cx="5486400" cy="3122777"/>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994871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942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700" y="990603"/>
            <a:ext cx="2105025" cy="5462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90603"/>
            <a:ext cx="6167438" cy="5462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7453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5F92-6924-B0AB-7A31-41CF8F742B9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D1ADA86-B5C1-47B1-7388-2FFB523F1E8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23A6E6-E1B4-059F-DB2C-C42915911508}"/>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5" name="Footer Placeholder 4">
            <a:extLst>
              <a:ext uri="{FF2B5EF4-FFF2-40B4-BE49-F238E27FC236}">
                <a16:creationId xmlns:a16="http://schemas.microsoft.com/office/drawing/2014/main" id="{878BBDD7-3B4C-547D-4D39-82C2CF773B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A3F82-B2EF-5CDB-0EA6-5B583E0429E5}"/>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872184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F601-8A25-16BA-65E6-42BF73DDF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B93419-E5F8-3A12-C830-F02080328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7BA8B-3A7D-76B1-058F-A1630675BE67}"/>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5" name="Footer Placeholder 4">
            <a:extLst>
              <a:ext uri="{FF2B5EF4-FFF2-40B4-BE49-F238E27FC236}">
                <a16:creationId xmlns:a16="http://schemas.microsoft.com/office/drawing/2014/main" id="{59887BEB-13F5-B822-CDCB-F5E36E48E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15367-F89F-587A-691F-A45DD2A658BB}"/>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411216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CC5D-3A24-7FAD-920C-693329993EE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2683AC-D92B-9CA5-BBB3-8A444744EB9A}"/>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522E49-290F-61DF-0E99-A72B81E4125F}"/>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5" name="Footer Placeholder 4">
            <a:extLst>
              <a:ext uri="{FF2B5EF4-FFF2-40B4-BE49-F238E27FC236}">
                <a16:creationId xmlns:a16="http://schemas.microsoft.com/office/drawing/2014/main" id="{406F43E0-0837-D7CD-16D2-133199546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B8F824-AA20-7578-F9AF-3C3F1C432A3D}"/>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998618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7049-0BC3-9F40-B4E0-9FEA7F0B4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7B7586-AED6-0E04-3C20-99164B10C07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757E4-3ACD-E212-8ACE-0257023BE8E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7AC970-F285-100F-2253-0CA12692DA0A}"/>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6" name="Footer Placeholder 5">
            <a:extLst>
              <a:ext uri="{FF2B5EF4-FFF2-40B4-BE49-F238E27FC236}">
                <a16:creationId xmlns:a16="http://schemas.microsoft.com/office/drawing/2014/main" id="{0CF9A761-05BC-9014-F093-A216A3909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2269FF-1A87-2AEB-D3E8-DCD206B731F8}"/>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2344013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A54A-2CC1-83CD-E083-82C95D420AF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1EFA43-EFA8-43AD-4384-8F9AF470D5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5EC43-1FA1-05DE-6835-800E8D57158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DD5452-6479-DE7C-4AFF-1716686C9C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E1535B3-7B1A-D093-6E67-C5BEF268C72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60D711-996A-8DCD-D7C2-0A27F75A8B5E}"/>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8" name="Footer Placeholder 7">
            <a:extLst>
              <a:ext uri="{FF2B5EF4-FFF2-40B4-BE49-F238E27FC236}">
                <a16:creationId xmlns:a16="http://schemas.microsoft.com/office/drawing/2014/main" id="{04B94778-0DC7-6C88-BED5-1237D4EE4C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7C4ECE-0801-8CF9-3BCE-54E5DE5F1506}"/>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424144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3266283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7E2C-9FF8-DA14-DAD8-59162ABA87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A867B0-A6B1-CB81-319E-14A794E0A421}"/>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4" name="Footer Placeholder 3">
            <a:extLst>
              <a:ext uri="{FF2B5EF4-FFF2-40B4-BE49-F238E27FC236}">
                <a16:creationId xmlns:a16="http://schemas.microsoft.com/office/drawing/2014/main" id="{B866D56F-ACCA-15E6-336A-5AE3C245DE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E81FC6-5857-42AB-DD29-859CA9936F67}"/>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360231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B9C80-F1CF-3831-2905-AED29D2AA47B}"/>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3" name="Footer Placeholder 2">
            <a:extLst>
              <a:ext uri="{FF2B5EF4-FFF2-40B4-BE49-F238E27FC236}">
                <a16:creationId xmlns:a16="http://schemas.microsoft.com/office/drawing/2014/main" id="{86F8A60F-797A-4FDC-13C9-AB61328205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CEE075-3D62-729D-D50E-AB249B1501F6}"/>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3960823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30D7-4732-0656-4492-3276798DCC5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C42C7D-EDCF-CBE6-1D97-8E3BA42DD9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0F45B-5A43-D2AE-4BDF-5E6339E19C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07A1F8-26DF-23C3-31BE-8A7CDD09CB53}"/>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6" name="Footer Placeholder 5">
            <a:extLst>
              <a:ext uri="{FF2B5EF4-FFF2-40B4-BE49-F238E27FC236}">
                <a16:creationId xmlns:a16="http://schemas.microsoft.com/office/drawing/2014/main" id="{10153EAE-A793-0EAB-50C4-81D4B5FF5E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6DBE95-FE3B-961C-D375-6B133AD0BF77}"/>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3143133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6265-A22C-324D-59F2-DB6756A575F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20F3C0-817E-D437-9A4C-794533CC8F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2990C2F-7809-DC29-F163-769392BA46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FCF96B-58F4-2168-3124-115F7BE8D021}"/>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6" name="Footer Placeholder 5">
            <a:extLst>
              <a:ext uri="{FF2B5EF4-FFF2-40B4-BE49-F238E27FC236}">
                <a16:creationId xmlns:a16="http://schemas.microsoft.com/office/drawing/2014/main" id="{C620EB4B-B1E0-585A-FB5A-8342B30DBF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06901F-626A-BECA-8FF3-FAF901D7C1F0}"/>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1818155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246-9BFA-AC58-453A-DDD1A6F621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FCB4D-D87A-E25A-45A3-4A9FB7FC61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C1203-58EE-7001-C66B-016C937A64A6}"/>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5" name="Footer Placeholder 4">
            <a:extLst>
              <a:ext uri="{FF2B5EF4-FFF2-40B4-BE49-F238E27FC236}">
                <a16:creationId xmlns:a16="http://schemas.microsoft.com/office/drawing/2014/main" id="{43DC8FC4-0949-BA27-C7D9-FF43733E0F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91C49-1071-4C72-55F8-43C2CE2ACCE1}"/>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2575949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82FFA-EE4F-689B-3FFD-87D620D1F14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5BFD87-1091-915E-4E51-6A088EC1B6D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C7992-574C-AD3E-803D-CB3826C9150F}"/>
              </a:ext>
            </a:extLst>
          </p:cNvPr>
          <p:cNvSpPr>
            <a:spLocks noGrp="1"/>
          </p:cNvSpPr>
          <p:nvPr>
            <p:ph type="dt" sz="half" idx="10"/>
          </p:nvPr>
        </p:nvSpPr>
        <p:spPr/>
        <p:txBody>
          <a:bodyPr/>
          <a:lstStyle/>
          <a:p>
            <a:fld id="{D6D1D021-6A64-4622-95D2-2812F66DF904}" type="datetimeFigureOut">
              <a:rPr lang="en-GB" smtClean="0"/>
              <a:t>22/07/2024</a:t>
            </a:fld>
            <a:endParaRPr lang="en-GB"/>
          </a:p>
        </p:txBody>
      </p:sp>
      <p:sp>
        <p:nvSpPr>
          <p:cNvPr id="5" name="Footer Placeholder 4">
            <a:extLst>
              <a:ext uri="{FF2B5EF4-FFF2-40B4-BE49-F238E27FC236}">
                <a16:creationId xmlns:a16="http://schemas.microsoft.com/office/drawing/2014/main" id="{EB25826D-E697-E995-D8CE-CD63221DF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2E14A9-FBA4-BC39-46EC-B1547B5CD8FB}"/>
              </a:ext>
            </a:extLst>
          </p:cNvPr>
          <p:cNvSpPr>
            <a:spLocks noGrp="1"/>
          </p:cNvSpPr>
          <p:nvPr>
            <p:ph type="sldNum" sz="quarter" idx="12"/>
          </p:nvPr>
        </p:nvSpPr>
        <p:spPr/>
        <p:txBody>
          <a:bodyPr/>
          <a:lstStyle/>
          <a:p>
            <a:fld id="{12734417-3E40-4047-9538-D73BC66871D4}" type="slidenum">
              <a:rPr lang="en-GB" smtClean="0"/>
              <a:t>‹#›</a:t>
            </a:fld>
            <a:endParaRPr lang="en-GB"/>
          </a:p>
        </p:txBody>
      </p:sp>
    </p:spTree>
    <p:extLst>
      <p:ext uri="{BB962C8B-B14F-4D97-AF65-F5344CB8AC3E}">
        <p14:creationId xmlns:p14="http://schemas.microsoft.com/office/powerpoint/2010/main" val="195475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5DD0-B906-CB1C-FA6A-7F99A78628FB}"/>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9CBF353D-95BF-56E5-D77A-B3B1A3643A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D9F41CF5-EA4D-0256-AB86-F7ABE7F6E9DB}"/>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5" name="Footer Placeholder 4">
            <a:extLst>
              <a:ext uri="{FF2B5EF4-FFF2-40B4-BE49-F238E27FC236}">
                <a16:creationId xmlns:a16="http://schemas.microsoft.com/office/drawing/2014/main" id="{A113170C-C057-EFAF-72D7-26281E597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579D3-CFF9-86A2-B7FE-D44FD701F064}"/>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2790577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5384-0163-262B-05F9-058CF9B5AA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57FC6D-4853-075B-6817-3C30A77882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E90F35-E258-8C32-D998-28325A471FCC}"/>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5" name="Footer Placeholder 4">
            <a:extLst>
              <a:ext uri="{FF2B5EF4-FFF2-40B4-BE49-F238E27FC236}">
                <a16:creationId xmlns:a16="http://schemas.microsoft.com/office/drawing/2014/main" id="{A42182D9-6AAD-2CE0-945B-0AA3A90DB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317C7-B065-D4EC-195D-F3BE85A684D3}"/>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726146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11D6-5DAB-12BC-5195-845DDED92D44}"/>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3513BCF3-1D25-06AB-D998-6A9B638F7CC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F353EF-D13C-F339-E2FB-BDB757C2347C}"/>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5" name="Footer Placeholder 4">
            <a:extLst>
              <a:ext uri="{FF2B5EF4-FFF2-40B4-BE49-F238E27FC236}">
                <a16:creationId xmlns:a16="http://schemas.microsoft.com/office/drawing/2014/main" id="{D6DEA688-45B5-37A1-EBCF-5452A71E35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4257A-A090-B5B2-8F35-5211E8E09945}"/>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4003000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541F-9763-F8CA-0DC5-5C79631E61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83B0BD7-0DDD-219F-E576-DF73A817E5A5}"/>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FF26495-726E-4DBF-5EB7-6638744613F7}"/>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548106A-A72C-D5F3-C862-E8472CE1E8EB}"/>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6" name="Footer Placeholder 5">
            <a:extLst>
              <a:ext uri="{FF2B5EF4-FFF2-40B4-BE49-F238E27FC236}">
                <a16:creationId xmlns:a16="http://schemas.microsoft.com/office/drawing/2014/main" id="{03699906-D18C-FC57-E72B-45DF3488A4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BDC2DF-F8AE-891D-1158-A00CDD693992}"/>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126204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62" y="1940981"/>
            <a:ext cx="8424863"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323850" y="2852247"/>
            <a:ext cx="4135438"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700" y="2852247"/>
            <a:ext cx="413702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4379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9CE6-7AB1-4BDC-C39E-F7655F22B6E3}"/>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98F4883-E846-572E-815A-9F9FA70F40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FFB5F82D-2867-4F0E-D09F-998E778B9858}"/>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385553-A963-BD4F-471B-362AA27910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19D4FE0-1F98-030D-3F9B-BF16192BF84C}"/>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925CAE-37BE-6205-A7FE-E5533F7D0FB9}"/>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8" name="Footer Placeholder 7">
            <a:extLst>
              <a:ext uri="{FF2B5EF4-FFF2-40B4-BE49-F238E27FC236}">
                <a16:creationId xmlns:a16="http://schemas.microsoft.com/office/drawing/2014/main" id="{2D0341FC-71AE-127C-6CA2-D3ABB95A2A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F4F903-BD7F-B3D8-2027-29D2C5D5936B}"/>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157171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D087-E078-EBA0-24FA-0BA45C80FD5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5E2DAD5-5CA4-DB81-26ED-FFAD980C076E}"/>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4" name="Footer Placeholder 3">
            <a:extLst>
              <a:ext uri="{FF2B5EF4-FFF2-40B4-BE49-F238E27FC236}">
                <a16:creationId xmlns:a16="http://schemas.microsoft.com/office/drawing/2014/main" id="{C02622F3-C2A0-CF6F-DFCE-11FF674072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613248-C7D0-50E5-55F0-C1000FC9893B}"/>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2075163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303CD7-95C5-E3F8-9DCE-FE97916D83F2}"/>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3" name="Footer Placeholder 2">
            <a:extLst>
              <a:ext uri="{FF2B5EF4-FFF2-40B4-BE49-F238E27FC236}">
                <a16:creationId xmlns:a16="http://schemas.microsoft.com/office/drawing/2014/main" id="{D5D0EA24-9FBA-E7EF-6803-ACCFAA3CCA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20BA35-F963-D0BE-4B4F-9AA72E8FBBED}"/>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355708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EA3C-0B4E-A03C-BDC2-5769D5E3BF1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916961DF-55BF-9365-5088-204D312DBF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28AB4B-AD18-4587-20AB-2F6E6A3896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69F0FE1-2C8A-4BF1-A8C7-DA45148DEED6}"/>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6" name="Footer Placeholder 5">
            <a:extLst>
              <a:ext uri="{FF2B5EF4-FFF2-40B4-BE49-F238E27FC236}">
                <a16:creationId xmlns:a16="http://schemas.microsoft.com/office/drawing/2014/main" id="{41631A07-C65F-C148-89FD-E22C0F6BC5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7AB88F-CF1F-1D65-D0C3-7422F7EB4732}"/>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1600703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18AC-9AAD-D542-8767-F454A99B5B5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2FECDD6A-32C1-C693-D2F0-08086D876C1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A19DB3B-EE55-6D69-08DD-8E0AD15874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3AF4956-E690-4A06-D5BC-A994ADD542DA}"/>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6" name="Footer Placeholder 5">
            <a:extLst>
              <a:ext uri="{FF2B5EF4-FFF2-40B4-BE49-F238E27FC236}">
                <a16:creationId xmlns:a16="http://schemas.microsoft.com/office/drawing/2014/main" id="{A98D59DA-742A-65D6-B048-564643743E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13C455-3BA3-2CD8-7F2A-B5BC362F222F}"/>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2168380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9F43-FF11-7E5C-633F-B9655290FC5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F3DE387-97BD-B2A0-D812-700B314C3D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A013D9-5E82-CE6E-2D02-365E9710C9E9}"/>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5" name="Footer Placeholder 4">
            <a:extLst>
              <a:ext uri="{FF2B5EF4-FFF2-40B4-BE49-F238E27FC236}">
                <a16:creationId xmlns:a16="http://schemas.microsoft.com/office/drawing/2014/main" id="{B9873EF2-585B-D1FB-E54B-A83C4D941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60494-1C85-902F-81FC-D39D187726D3}"/>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1822822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EAFEE-B6FD-B153-AB3D-A43268CEE87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395024B-7499-F98D-88F8-A1CBF0800425}"/>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5D572A8-5311-45AD-5921-B945723607D4}"/>
              </a:ext>
            </a:extLst>
          </p:cNvPr>
          <p:cNvSpPr>
            <a:spLocks noGrp="1"/>
          </p:cNvSpPr>
          <p:nvPr>
            <p:ph type="dt" sz="half" idx="10"/>
          </p:nvPr>
        </p:nvSpPr>
        <p:spPr/>
        <p:txBody>
          <a:bodyPr/>
          <a:lstStyle/>
          <a:p>
            <a:fld id="{643DD8C5-BED8-6D41-80BD-CF085574FBB1}" type="datetimeFigureOut">
              <a:rPr lang="en-GB" smtClean="0"/>
              <a:t>22/07/2024</a:t>
            </a:fld>
            <a:endParaRPr lang="en-GB"/>
          </a:p>
        </p:txBody>
      </p:sp>
      <p:sp>
        <p:nvSpPr>
          <p:cNvPr id="5" name="Footer Placeholder 4">
            <a:extLst>
              <a:ext uri="{FF2B5EF4-FFF2-40B4-BE49-F238E27FC236}">
                <a16:creationId xmlns:a16="http://schemas.microsoft.com/office/drawing/2014/main" id="{F71CCE69-C888-F61D-9412-D653B9CBB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782C2-F40C-783A-9CCC-967CCAEED364}"/>
              </a:ext>
            </a:extLst>
          </p:cNvPr>
          <p:cNvSpPr>
            <a:spLocks noGrp="1"/>
          </p:cNvSpPr>
          <p:nvPr>
            <p:ph type="sldNum" sz="quarter" idx="12"/>
          </p:nvPr>
        </p:nvSpPr>
        <p:spPr/>
        <p:txBody>
          <a:bodyPr/>
          <a:lstStyle/>
          <a:p>
            <a:fld id="{ED0EEA73-83A5-2C45-B156-B59803A55B4D}" type="slidenum">
              <a:rPr lang="en-GB" smtClean="0"/>
              <a:t>‹#›</a:t>
            </a:fld>
            <a:endParaRPr lang="en-GB"/>
          </a:p>
        </p:txBody>
      </p:sp>
    </p:spTree>
    <p:extLst>
      <p:ext uri="{BB962C8B-B14F-4D97-AF65-F5344CB8AC3E}">
        <p14:creationId xmlns:p14="http://schemas.microsoft.com/office/powerpoint/2010/main" val="40260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913"/>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774389"/>
            <a:ext cx="4040188"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41414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2774389"/>
            <a:ext cx="4041775"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341414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596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780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06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1594873"/>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948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2" y="2756931"/>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10652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04802"/>
            <a:ext cx="5486400" cy="3122777"/>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GB"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182102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62" y="1806837"/>
            <a:ext cx="8424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051" name="Rectangle 3"/>
          <p:cNvSpPr>
            <a:spLocks noGrp="1" noChangeArrowheads="1"/>
          </p:cNvSpPr>
          <p:nvPr>
            <p:ph type="body" idx="1"/>
          </p:nvPr>
        </p:nvSpPr>
        <p:spPr bwMode="auto">
          <a:xfrm>
            <a:off x="323862" y="2948258"/>
            <a:ext cx="84248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27174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178" algn="l" rtl="0" fontAlgn="base">
        <a:spcBef>
          <a:spcPct val="0"/>
        </a:spcBef>
        <a:spcAft>
          <a:spcPct val="0"/>
        </a:spcAft>
        <a:defRPr sz="3600">
          <a:solidFill>
            <a:schemeClr val="tx2"/>
          </a:solidFill>
          <a:latin typeface="Rockwell" pitchFamily="18" charset="0"/>
        </a:defRPr>
      </a:lvl6pPr>
      <a:lvl7pPr marL="914355" algn="l" rtl="0" fontAlgn="base">
        <a:spcBef>
          <a:spcPct val="0"/>
        </a:spcBef>
        <a:spcAft>
          <a:spcPct val="0"/>
        </a:spcAft>
        <a:defRPr sz="3600">
          <a:solidFill>
            <a:schemeClr val="tx2"/>
          </a:solidFill>
          <a:latin typeface="Rockwell" pitchFamily="18" charset="0"/>
        </a:defRPr>
      </a:lvl7pPr>
      <a:lvl8pPr marL="1371532" algn="l" rtl="0" fontAlgn="base">
        <a:spcBef>
          <a:spcPct val="0"/>
        </a:spcBef>
        <a:spcAft>
          <a:spcPct val="0"/>
        </a:spcAft>
        <a:defRPr sz="3600">
          <a:solidFill>
            <a:schemeClr val="tx2"/>
          </a:solidFill>
          <a:latin typeface="Rockwell" pitchFamily="18" charset="0"/>
        </a:defRPr>
      </a:lvl8pPr>
      <a:lvl9pPr marL="1828709" algn="l" rtl="0" fontAlgn="base">
        <a:spcBef>
          <a:spcPct val="0"/>
        </a:spcBef>
        <a:spcAft>
          <a:spcPct val="0"/>
        </a:spcAft>
        <a:defRPr sz="3600">
          <a:solidFill>
            <a:schemeClr val="tx2"/>
          </a:solidFill>
          <a:latin typeface="Rockwell" pitchFamily="18"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62" y="1806837"/>
            <a:ext cx="8424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Rectangle 3"/>
          <p:cNvSpPr>
            <a:spLocks noGrp="1" noChangeArrowheads="1"/>
          </p:cNvSpPr>
          <p:nvPr>
            <p:ph type="body" idx="1"/>
          </p:nvPr>
        </p:nvSpPr>
        <p:spPr bwMode="auto">
          <a:xfrm>
            <a:off x="323862" y="2948258"/>
            <a:ext cx="84248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14104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ockwell" pitchFamily="18" charset="0"/>
        </a:defRPr>
      </a:lvl2pPr>
      <a:lvl3pPr algn="l" rtl="0" eaLnBrk="1" fontAlgn="base" hangingPunct="1">
        <a:spcBef>
          <a:spcPct val="0"/>
        </a:spcBef>
        <a:spcAft>
          <a:spcPct val="0"/>
        </a:spcAft>
        <a:defRPr sz="3600">
          <a:solidFill>
            <a:schemeClr val="tx2"/>
          </a:solidFill>
          <a:latin typeface="Rockwell" pitchFamily="18" charset="0"/>
        </a:defRPr>
      </a:lvl3pPr>
      <a:lvl4pPr algn="l" rtl="0" eaLnBrk="1" fontAlgn="base" hangingPunct="1">
        <a:spcBef>
          <a:spcPct val="0"/>
        </a:spcBef>
        <a:spcAft>
          <a:spcPct val="0"/>
        </a:spcAft>
        <a:defRPr sz="3600">
          <a:solidFill>
            <a:schemeClr val="tx2"/>
          </a:solidFill>
          <a:latin typeface="Rockwell" pitchFamily="18" charset="0"/>
        </a:defRPr>
      </a:lvl4pPr>
      <a:lvl5pPr algn="l" rtl="0" eaLnBrk="1" fontAlgn="base" hangingPunct="1">
        <a:spcBef>
          <a:spcPct val="0"/>
        </a:spcBef>
        <a:spcAft>
          <a:spcPct val="0"/>
        </a:spcAft>
        <a:defRPr sz="3600">
          <a:solidFill>
            <a:schemeClr val="tx2"/>
          </a:solidFill>
          <a:latin typeface="Rockwell" pitchFamily="18" charset="0"/>
        </a:defRPr>
      </a:lvl5pPr>
      <a:lvl6pPr marL="457178" algn="l" rtl="0" eaLnBrk="1" fontAlgn="base" hangingPunct="1">
        <a:spcBef>
          <a:spcPct val="0"/>
        </a:spcBef>
        <a:spcAft>
          <a:spcPct val="0"/>
        </a:spcAft>
        <a:defRPr sz="3600">
          <a:solidFill>
            <a:schemeClr val="tx2"/>
          </a:solidFill>
          <a:latin typeface="Rockwell" pitchFamily="18" charset="0"/>
        </a:defRPr>
      </a:lvl6pPr>
      <a:lvl7pPr marL="914355" algn="l" rtl="0" eaLnBrk="1" fontAlgn="base" hangingPunct="1">
        <a:spcBef>
          <a:spcPct val="0"/>
        </a:spcBef>
        <a:spcAft>
          <a:spcPct val="0"/>
        </a:spcAft>
        <a:defRPr sz="3600">
          <a:solidFill>
            <a:schemeClr val="tx2"/>
          </a:solidFill>
          <a:latin typeface="Rockwell" pitchFamily="18" charset="0"/>
        </a:defRPr>
      </a:lvl7pPr>
      <a:lvl8pPr marL="1371532" algn="l" rtl="0" eaLnBrk="1" fontAlgn="base" hangingPunct="1">
        <a:spcBef>
          <a:spcPct val="0"/>
        </a:spcBef>
        <a:spcAft>
          <a:spcPct val="0"/>
        </a:spcAft>
        <a:defRPr sz="3600">
          <a:solidFill>
            <a:schemeClr val="tx2"/>
          </a:solidFill>
          <a:latin typeface="Rockwell" pitchFamily="18" charset="0"/>
        </a:defRPr>
      </a:lvl8pPr>
      <a:lvl9pPr marL="1828709" algn="l" rtl="0" eaLnBrk="1" fontAlgn="base" hangingPunct="1">
        <a:spcBef>
          <a:spcPct val="0"/>
        </a:spcBef>
        <a:spcAft>
          <a:spcPct val="0"/>
        </a:spcAft>
        <a:defRPr sz="3600">
          <a:solidFill>
            <a:schemeClr val="tx2"/>
          </a:solidFill>
          <a:latin typeface="Rockwell" pitchFamily="18" charset="0"/>
        </a:defRPr>
      </a:lvl9pPr>
    </p:titleStyle>
    <p:bodyStyle>
      <a:lvl1pPr marL="342884" indent="-342884" algn="l" rtl="0" eaLnBrk="1" fontAlgn="base" hangingPunct="1">
        <a:spcBef>
          <a:spcPct val="20000"/>
        </a:spcBef>
        <a:spcAft>
          <a:spcPct val="0"/>
        </a:spcAft>
        <a:buChar char="•"/>
        <a:defRPr sz="3200">
          <a:solidFill>
            <a:schemeClr val="tx1"/>
          </a:solidFill>
          <a:latin typeface="+mn-lt"/>
          <a:ea typeface="+mn-ea"/>
          <a:cs typeface="+mn-cs"/>
        </a:defRPr>
      </a:lvl1pPr>
      <a:lvl2pPr marL="742913" indent="-285736" algn="l" rtl="0" eaLnBrk="1" fontAlgn="base" hangingPunct="1">
        <a:spcBef>
          <a:spcPct val="20000"/>
        </a:spcBef>
        <a:spcAft>
          <a:spcPct val="0"/>
        </a:spcAft>
        <a:buChar char="–"/>
        <a:defRPr sz="2800">
          <a:solidFill>
            <a:schemeClr val="tx1"/>
          </a:solidFill>
          <a:latin typeface="+mn-lt"/>
        </a:defRPr>
      </a:lvl2pPr>
      <a:lvl3pPr marL="1142944" indent="-228588" algn="l" rtl="0" eaLnBrk="1" fontAlgn="base" hangingPunct="1">
        <a:spcBef>
          <a:spcPct val="20000"/>
        </a:spcBef>
        <a:spcAft>
          <a:spcPct val="0"/>
        </a:spcAft>
        <a:buChar char="•"/>
        <a:defRPr sz="2400">
          <a:solidFill>
            <a:schemeClr val="tx1"/>
          </a:solidFill>
          <a:latin typeface="+mn-lt"/>
        </a:defRPr>
      </a:lvl3pPr>
      <a:lvl4pPr marL="1600120" indent="-228588" algn="l" rtl="0" eaLnBrk="1" fontAlgn="base" hangingPunct="1">
        <a:spcBef>
          <a:spcPct val="20000"/>
        </a:spcBef>
        <a:spcAft>
          <a:spcPct val="0"/>
        </a:spcAft>
        <a:buChar char="–"/>
        <a:defRPr sz="2000">
          <a:solidFill>
            <a:schemeClr val="tx1"/>
          </a:solidFill>
          <a:latin typeface="+mn-lt"/>
        </a:defRPr>
      </a:lvl4pPr>
      <a:lvl5pPr marL="2057297" indent="-228588" algn="l" rtl="0" eaLnBrk="1" fontAlgn="base" hangingPunct="1">
        <a:spcBef>
          <a:spcPct val="20000"/>
        </a:spcBef>
        <a:spcAft>
          <a:spcPct val="0"/>
        </a:spcAft>
        <a:buChar char="»"/>
        <a:defRPr sz="2000">
          <a:solidFill>
            <a:schemeClr val="tx1"/>
          </a:solidFill>
          <a:latin typeface="+mn-lt"/>
        </a:defRPr>
      </a:lvl5pPr>
      <a:lvl6pPr marL="2514474" indent="-228588" algn="l" rtl="0" eaLnBrk="1" fontAlgn="base" hangingPunct="1">
        <a:spcBef>
          <a:spcPct val="20000"/>
        </a:spcBef>
        <a:spcAft>
          <a:spcPct val="0"/>
        </a:spcAft>
        <a:buChar char="»"/>
        <a:defRPr sz="2000">
          <a:solidFill>
            <a:schemeClr val="tx1"/>
          </a:solidFill>
          <a:latin typeface="+mn-lt"/>
        </a:defRPr>
      </a:lvl6pPr>
      <a:lvl7pPr marL="2971652" indent="-228588" algn="l" rtl="0" eaLnBrk="1" fontAlgn="base" hangingPunct="1">
        <a:spcBef>
          <a:spcPct val="20000"/>
        </a:spcBef>
        <a:spcAft>
          <a:spcPct val="0"/>
        </a:spcAft>
        <a:buChar char="»"/>
        <a:defRPr sz="2000">
          <a:solidFill>
            <a:schemeClr val="tx1"/>
          </a:solidFill>
          <a:latin typeface="+mn-lt"/>
        </a:defRPr>
      </a:lvl7pPr>
      <a:lvl8pPr marL="3428829" indent="-228588" algn="l" rtl="0" eaLnBrk="1" fontAlgn="base" hangingPunct="1">
        <a:spcBef>
          <a:spcPct val="20000"/>
        </a:spcBef>
        <a:spcAft>
          <a:spcPct val="0"/>
        </a:spcAft>
        <a:buChar char="»"/>
        <a:defRPr sz="2000">
          <a:solidFill>
            <a:schemeClr val="tx1"/>
          </a:solidFill>
          <a:latin typeface="+mn-lt"/>
        </a:defRPr>
      </a:lvl8pPr>
      <a:lvl9pPr marL="3886006" indent="-2285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F3FCA7-EBD3-BE2A-6048-018436E0EA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9FFA19-F5D4-E848-BF1B-0D4B968185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BFD8A6-A0B8-6393-EBC7-A5823C40B96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6D1D021-6A64-4622-95D2-2812F66DF904}" type="datetimeFigureOut">
              <a:rPr lang="en-GB" smtClean="0"/>
              <a:t>22/07/2024</a:t>
            </a:fld>
            <a:endParaRPr lang="en-GB"/>
          </a:p>
        </p:txBody>
      </p:sp>
      <p:sp>
        <p:nvSpPr>
          <p:cNvPr id="5" name="Footer Placeholder 4">
            <a:extLst>
              <a:ext uri="{FF2B5EF4-FFF2-40B4-BE49-F238E27FC236}">
                <a16:creationId xmlns:a16="http://schemas.microsoft.com/office/drawing/2014/main" id="{B90A085D-A001-FF47-56F3-672DBAECDF1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33D8FF0-3AB3-3082-FB24-E9DB551B560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12734417-3E40-4047-9538-D73BC66871D4}" type="slidenum">
              <a:rPr lang="en-GB" smtClean="0"/>
              <a:t>‹#›</a:t>
            </a:fld>
            <a:endParaRPr lang="en-GB"/>
          </a:p>
        </p:txBody>
      </p:sp>
    </p:spTree>
    <p:extLst>
      <p:ext uri="{BB962C8B-B14F-4D97-AF65-F5344CB8AC3E}">
        <p14:creationId xmlns:p14="http://schemas.microsoft.com/office/powerpoint/2010/main" val="5933901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BEDC5-972B-7DCB-CC2B-3A01C8576B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D52560A-3B62-FDAC-B4A1-E4410D6B9A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9582C58-6D94-7392-7FEB-B6ED2C6832B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643DD8C5-BED8-6D41-80BD-CF085574FBB1}" type="datetimeFigureOut">
              <a:rPr lang="en-GB" smtClean="0"/>
              <a:t>22/07/2024</a:t>
            </a:fld>
            <a:endParaRPr lang="en-GB"/>
          </a:p>
        </p:txBody>
      </p:sp>
      <p:sp>
        <p:nvSpPr>
          <p:cNvPr id="5" name="Footer Placeholder 4">
            <a:extLst>
              <a:ext uri="{FF2B5EF4-FFF2-40B4-BE49-F238E27FC236}">
                <a16:creationId xmlns:a16="http://schemas.microsoft.com/office/drawing/2014/main" id="{3B539E51-7C8B-A970-803D-7B4D7575EE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8C18982-4A05-51C3-1B13-D8836BC1ACC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ED0EEA73-83A5-2C45-B156-B59803A55B4D}" type="slidenum">
              <a:rPr lang="en-GB" smtClean="0"/>
              <a:t>‹#›</a:t>
            </a:fld>
            <a:endParaRPr lang="en-GB"/>
          </a:p>
        </p:txBody>
      </p:sp>
    </p:spTree>
    <p:extLst>
      <p:ext uri="{BB962C8B-B14F-4D97-AF65-F5344CB8AC3E}">
        <p14:creationId xmlns:p14="http://schemas.microsoft.com/office/powerpoint/2010/main" val="17323726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hyperlink" Target="https://www.wlv.ac.uk/about-us/corporate-information/equality-diversity--inclusion/policies-and-governance/reasonable-adjustment-passport/"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wlv.ac.uk/about-us/corporate-information/equality-diversity--inclusion/policies-and-governa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lv.ac.uk/about-us/corporate-information/equality-diversity--inclusion/reporting-an-inciden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0.xml"/><Relationship Id="rId1" Type="http://schemas.openxmlformats.org/officeDocument/2006/relationships/video" Target="https://www.youtube.com/embed/rf2uL5QlTO0?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talyst.org/wp-content/uploads/2022/03/Are-you-an-Inclusive-Leader_032822.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hyperlink" Target="https://www.avma.org/sites/default/files/2022-02/DiversityCulturalCompetenceChecklist.pdf"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9.jpeg"/><Relationship Id="rId9" Type="http://schemas.microsoft.com/office/2007/relationships/diagramDrawing" Target="../diagrams/drawing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hyperlink" Target="https://www.wlv.ac.uk/news-and-events/latest-news/2018/january-2018/university-named-as-one-of-stonewalls-top-100-employers-1.php"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s://www.wlv.ac.uk/about-us/corporate-information/equality-diversity--inclusion/policies-and-governance/disability-equality-group/" TargetMode="External"/><Relationship Id="rId5" Type="http://schemas.openxmlformats.org/officeDocument/2006/relationships/hyperlink" Target="https://www.wlv.ac.uk/about-us/corporate-information/equality-diversity--inclusion/policies-and-governance/gender-equality-action-plan-group/" TargetMode="External"/><Relationship Id="rId4" Type="http://schemas.openxmlformats.org/officeDocument/2006/relationships/hyperlink" Target="https://www.wlv.ac.uk/about-us/corporate-information/equality-diversity--inclusion/policies-and-governance/athena-swa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jD8tjhVO1Tc?feature=oembed" TargetMode="Externa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323528" y="3933056"/>
            <a:ext cx="4775808" cy="1752600"/>
          </a:xfrm>
        </p:spPr>
        <p:txBody>
          <a:bodyPr/>
          <a:lstStyle/>
          <a:p>
            <a:pPr eaLnBrk="1" hangingPunct="1"/>
            <a:r>
              <a:rPr lang="en-GB" sz="2800" b="1" dirty="0"/>
              <a:t>University Equality, Diversity and Inclusion Policy</a:t>
            </a:r>
          </a:p>
        </p:txBody>
      </p:sp>
      <p:sp>
        <p:nvSpPr>
          <p:cNvPr id="2" name="Title 1"/>
          <p:cNvSpPr>
            <a:spLocks noGrp="1"/>
          </p:cNvSpPr>
          <p:nvPr>
            <p:ph type="ctrTitle"/>
          </p:nvPr>
        </p:nvSpPr>
        <p:spPr>
          <a:xfrm>
            <a:off x="395536" y="1700808"/>
            <a:ext cx="6984776" cy="1470025"/>
          </a:xfrm>
        </p:spPr>
        <p:txBody>
          <a:bodyPr/>
          <a:lstStyle/>
          <a:p>
            <a:pPr algn="ctr"/>
            <a:r>
              <a:rPr lang="en-GB" dirty="0">
                <a:latin typeface="Arial" panose="020B0604020202020204" pitchFamily="34" charset="0"/>
                <a:cs typeface="Arial" panose="020B0604020202020204" pitchFamily="34" charset="0"/>
              </a:rPr>
              <a:t>Inclusive Leadership:</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Working with Respect and Dignity </a:t>
            </a:r>
          </a:p>
        </p:txBody>
      </p:sp>
    </p:spTree>
    <p:custDataLst>
      <p:tags r:id="rId1"/>
    </p:custDataLst>
    <p:extLst>
      <p:ext uri="{BB962C8B-B14F-4D97-AF65-F5344CB8AC3E}">
        <p14:creationId xmlns:p14="http://schemas.microsoft.com/office/powerpoint/2010/main" val="5026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5189B-1D8E-8304-0DE7-B820B6AF1D5F}"/>
              </a:ext>
            </a:extLst>
          </p:cNvPr>
          <p:cNvSpPr txBox="1"/>
          <p:nvPr/>
        </p:nvSpPr>
        <p:spPr>
          <a:xfrm>
            <a:off x="386178" y="1052736"/>
            <a:ext cx="8650318" cy="563231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charset="0"/>
                <a:ea typeface="+mn-ea"/>
                <a:cs typeface="+mn-cs"/>
              </a:rPr>
              <a:t>Equality Act 2010 and Reasonable Adjustments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Arial" charset="0"/>
                <a:ea typeface="+mn-ea"/>
                <a:cs typeface="+mn-cs"/>
              </a:rPr>
              <a:t>The Equality Act 2010 places a duty on employers to make reasonable adjustments.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solidFill>
                  <a:srgbClr val="000000"/>
                </a:solidFill>
                <a:latin typeface="Arial" charset="0"/>
              </a:rPr>
              <a:t>Reasonable adjustments include making changes to the way things are organised or done if they currently put Staff or Students at a substantial disadvantage.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solidFill>
                  <a:srgbClr val="000000"/>
                </a:solidFill>
                <a:latin typeface="Arial" charset="0"/>
              </a:rPr>
              <a:t>I</a:t>
            </a:r>
            <a:r>
              <a:rPr kumimoji="0" lang="en-GB" b="0" i="0" u="none" strike="noStrike" kern="1200" cap="none" spc="0" normalizeH="0" baseline="0" noProof="0" dirty="0">
                <a:ln>
                  <a:noFill/>
                </a:ln>
                <a:solidFill>
                  <a:srgbClr val="000000"/>
                </a:solidFill>
                <a:effectLst/>
                <a:uLnTx/>
                <a:uFillTx/>
                <a:latin typeface="Arial" charset="0"/>
                <a:ea typeface="+mn-ea"/>
                <a:cs typeface="+mn-cs"/>
              </a:rPr>
              <a:t>n relation to the duty to make reasonable adjustments, the objective test requires identification of the disadvantage suffered by the employee and then consideration as to how each of the possible adjustments would be effective to remedy that disadvantage.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Arial" charset="0"/>
                <a:ea typeface="+mn-ea"/>
                <a:cs typeface="+mn-cs"/>
              </a:rPr>
              <a:t>Only time in the Equality Act, where positive discrimination is allowed in favour of a person with Disabilities.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dirty="0">
              <a:solidFill>
                <a:srgbClr val="000000"/>
              </a:solidFill>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Arial" charset="0"/>
                <a:ea typeface="+mn-ea"/>
                <a:cs typeface="+mn-cs"/>
                <a:hlinkClick r:id="rId2"/>
              </a:rPr>
              <a:t>https://www.wlv.ac.uk/about-us/corporate-information/equality-diversity--inclusion/policies-and-governance/reasonable-adjustment-passport/</a:t>
            </a:r>
            <a:r>
              <a:rPr kumimoji="0" lang="en-GB" b="0" i="0" u="none" strike="noStrike" kern="1200" cap="none" spc="0" normalizeH="0" baseline="0" noProof="0" dirty="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59055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AB10D3-A384-A496-6B6F-C4CC654323C5}"/>
              </a:ext>
            </a:extLst>
          </p:cNvPr>
          <p:cNvSpPr txBox="1"/>
          <p:nvPr/>
        </p:nvSpPr>
        <p:spPr>
          <a:xfrm>
            <a:off x="1118588" y="949628"/>
            <a:ext cx="6729272"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Case Studies Reasonable adjustments</a:t>
            </a:r>
          </a:p>
        </p:txBody>
      </p:sp>
      <p:sp>
        <p:nvSpPr>
          <p:cNvPr id="5" name="TextBox 4">
            <a:extLst>
              <a:ext uri="{FF2B5EF4-FFF2-40B4-BE49-F238E27FC236}">
                <a16:creationId xmlns:a16="http://schemas.microsoft.com/office/drawing/2014/main" id="{1B7754D3-9C3E-20B4-EC34-7CE5D270CD1B}"/>
              </a:ext>
            </a:extLst>
          </p:cNvPr>
          <p:cNvSpPr txBox="1"/>
          <p:nvPr/>
        </p:nvSpPr>
        <p:spPr>
          <a:xfrm>
            <a:off x="274099" y="1943452"/>
            <a:ext cx="8487052" cy="163121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Case study 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1"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A long-term employee was dismissed for continued lateness. The employee had multiple sclerosis. He found it difficult to arrive on time due to mobility problems</a:t>
            </a:r>
            <a:r>
              <a:rPr kumimoji="0" lang="en-GB" sz="2400" b="0" i="0" u="none" strike="noStrike" kern="0" cap="none" spc="0" normalizeH="0" baseline="0" noProof="0">
                <a:ln>
                  <a:noFill/>
                </a:ln>
                <a:effectLst/>
                <a:uLnTx/>
                <a:uFillTx/>
                <a:latin typeface="hargreavesBold"/>
                <a:ea typeface="Times New Roman" panose="02020603050405020304" pitchFamily="18" charset="0"/>
                <a:cs typeface="Times New Roman" panose="02020603050405020304" pitchFamily="18" charset="0"/>
              </a:rPr>
              <a:t>. </a:t>
            </a:r>
            <a:endParaRPr kumimoji="0" lang="en-GB" sz="24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CD5A926-9319-A436-5CDD-9411A256F384}"/>
              </a:ext>
            </a:extLst>
          </p:cNvPr>
          <p:cNvSpPr txBox="1"/>
          <p:nvPr/>
        </p:nvSpPr>
        <p:spPr>
          <a:xfrm>
            <a:off x="274099" y="4493087"/>
            <a:ext cx="8418250" cy="200054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Case study 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1"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The Employer refused to provide a parking space for an employee with osteoarthritis. The employer thought this adjustment was unreasonable. They believed the employee should arrive earlier for a closer parking space.</a:t>
            </a:r>
            <a:endParaRPr kumimoji="0" lang="en-GB" sz="24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DC5A3E4-27C3-85A5-11E8-F5C5DC3F1FC1}"/>
              </a:ext>
            </a:extLst>
          </p:cNvPr>
          <p:cNvSpPr txBox="1"/>
          <p:nvPr/>
        </p:nvSpPr>
        <p:spPr>
          <a:xfrm>
            <a:off x="625875" y="1411293"/>
            <a:ext cx="6023499"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charset="0"/>
                <a:ea typeface="+mn-ea"/>
                <a:cs typeface="+mn-cs"/>
              </a:rPr>
              <a:t>How these cases should have been handled</a:t>
            </a:r>
          </a:p>
        </p:txBody>
      </p:sp>
    </p:spTree>
    <p:extLst>
      <p:ext uri="{BB962C8B-B14F-4D97-AF65-F5344CB8AC3E}">
        <p14:creationId xmlns:p14="http://schemas.microsoft.com/office/powerpoint/2010/main" val="355832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95DDE0-E9CD-AD31-ACA5-274FEE804793}"/>
              </a:ext>
            </a:extLst>
          </p:cNvPr>
          <p:cNvSpPr txBox="1"/>
          <p:nvPr/>
        </p:nvSpPr>
        <p:spPr>
          <a:xfrm>
            <a:off x="461639" y="1184450"/>
            <a:ext cx="8575829" cy="424731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Case study 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A long-term employee was dismissed for continued lateness. The employee had multiple sclerosis. He found it difficult to arrive on time due to mobility problems. </a:t>
            </a:r>
            <a:r>
              <a:rPr kumimoji="0" lang="en-GB" sz="1350" b="0"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 </a:t>
            </a:r>
            <a:endParaRPr kumimoji="0" lang="en-GB" sz="1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How this should have been handled</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employer should have had a meeting with the employee about why they were often late. Adjustments could then be agreed. These might include:</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 later start time</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flexible hours</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working from home options</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longer and more frequent breaks</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By talking to their employee, the employer could have come to an understanding. They could have then made an action plan to provide the best working environment.</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50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F02B1-46D9-9CB9-F942-6A6AB5BB5A09}"/>
              </a:ext>
            </a:extLst>
          </p:cNvPr>
          <p:cNvSpPr txBox="1"/>
          <p:nvPr/>
        </p:nvSpPr>
        <p:spPr>
          <a:xfrm>
            <a:off x="372862" y="1268760"/>
            <a:ext cx="8398276" cy="45166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Case study 2</a:t>
            </a:r>
            <a:endParaRPr kumimoji="0" lang="en-GB" sz="1200" b="1"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The Employer refused to provide a parking space for an employee with osteoarthritis. The employer thought this adjustment was unreasonable. They believed the employee should arrive earlier for a closer parking space.</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50" b="0" i="0" u="none" strike="noStrike" kern="0" cap="none" spc="0" normalizeH="0" baseline="0" noProof="0" dirty="0">
                <a:ln>
                  <a:noFill/>
                </a:ln>
                <a:effectLst/>
                <a:uLnTx/>
                <a:uFillTx/>
                <a:latin typeface="hargreavesBold"/>
                <a:ea typeface="Times New Roman" panose="02020603050405020304" pitchFamily="18" charset="0"/>
                <a:cs typeface="Times New Roman" panose="02020603050405020304" pitchFamily="18" charset="0"/>
              </a:rPr>
              <a:t> </a:t>
            </a:r>
            <a:endParaRPr kumimoji="0" lang="en-GB" sz="12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How this should have been handled</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8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By asking the employee to arrive earlier, the employer wrongly shifted the responsibility to the employee. The employee was being asked to make the adjustment. Making physical adaptations to the building falls under making reasonable adjustments.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Not providing enough disabled parking for employees also falls under UK Discrimination Law.</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employer should have provided the employee a dedicated parking space</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if the employer felt this was unreasonable, a detailed written record should be kept</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Records of unreasonable adjustment should outline why the adjustment is impractical. For example, if the adjustment affects other employees.</a:t>
            </a:r>
            <a:endParaRPr kumimoji="0" lang="en-GB" sz="1600" b="0"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7217AA1-D332-4986-B36A-0135125953D1}"/>
              </a:ext>
            </a:extLst>
          </p:cNvPr>
          <p:cNvSpPr txBox="1"/>
          <p:nvPr/>
        </p:nvSpPr>
        <p:spPr>
          <a:xfrm>
            <a:off x="372863" y="5949280"/>
            <a:ext cx="8398275"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mn-cs"/>
              </a:rPr>
              <a:t>The employment tribunal decided this was failing to make a reasonable adjustment. The employer was found guilty of disability discrimination</a:t>
            </a:r>
            <a:endParaRPr kumimoji="0" lang="en-GB" sz="1600" b="0" i="0" u="none" strike="noStrike" kern="1200" cap="none" spc="0" normalizeH="0" baseline="0" noProof="0" dirty="0">
              <a:ln>
                <a:noFill/>
              </a:ln>
              <a:effectLst/>
              <a:uLnTx/>
              <a:uFillTx/>
              <a:latin typeface="Arial" charset="0"/>
              <a:ea typeface="+mn-ea"/>
              <a:cs typeface="+mn-cs"/>
            </a:endParaRPr>
          </a:p>
        </p:txBody>
      </p:sp>
    </p:spTree>
    <p:extLst>
      <p:ext uri="{BB962C8B-B14F-4D97-AF65-F5344CB8AC3E}">
        <p14:creationId xmlns:p14="http://schemas.microsoft.com/office/powerpoint/2010/main" val="151453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68" y="1044349"/>
            <a:ext cx="8424863" cy="1143000"/>
          </a:xfrm>
        </p:spPr>
        <p:txBody>
          <a:bodyPr/>
          <a:lstStyle/>
          <a:p>
            <a:pPr algn="ctr"/>
            <a:r>
              <a:rPr lang="en-GB" sz="3200" b="1" dirty="0">
                <a:latin typeface="Arial" panose="020B0604020202020204" pitchFamily="34" charset="0"/>
                <a:cs typeface="Arial" panose="020B0604020202020204" pitchFamily="34" charset="0"/>
              </a:rPr>
              <a:t>What About Socio-Economic Equality</a:t>
            </a:r>
          </a:p>
        </p:txBody>
      </p:sp>
      <p:sp>
        <p:nvSpPr>
          <p:cNvPr id="3" name="Content Placeholder 2"/>
          <p:cNvSpPr>
            <a:spLocks noGrp="1"/>
          </p:cNvSpPr>
          <p:nvPr>
            <p:ph idx="1"/>
          </p:nvPr>
        </p:nvSpPr>
        <p:spPr>
          <a:xfrm>
            <a:off x="359568" y="2204864"/>
            <a:ext cx="8424863" cy="4321175"/>
          </a:xfrm>
        </p:spPr>
        <p:txBody>
          <a:bodyPr/>
          <a:lstStyle/>
          <a:p>
            <a:r>
              <a:rPr lang="en-GB" sz="1800" dirty="0">
                <a:latin typeface="Arial" panose="020B0604020202020204" pitchFamily="34" charset="0"/>
                <a:ea typeface="Roboto" panose="02000000000000000000" pitchFamily="2" charset="0"/>
                <a:cs typeface="Arial" panose="020B0604020202020204" pitchFamily="34" charset="0"/>
              </a:rPr>
              <a:t>Clauses about socio-economic equality have not been activated by the Government </a:t>
            </a:r>
          </a:p>
          <a:p>
            <a:r>
              <a:rPr lang="en-GB" sz="1800" dirty="0">
                <a:latin typeface="Arial" panose="020B0604020202020204" pitchFamily="34" charset="0"/>
                <a:ea typeface="Roboto" panose="02000000000000000000" pitchFamily="2" charset="0"/>
                <a:cs typeface="Arial" panose="020B0604020202020204" pitchFamily="34" charset="0"/>
              </a:rPr>
              <a:t>Socio-Economic can include:</a:t>
            </a:r>
          </a:p>
          <a:p>
            <a:pPr lvl="1"/>
            <a:r>
              <a:rPr lang="en-GB" sz="1800" dirty="0">
                <a:latin typeface="Arial" panose="020B0604020202020204" pitchFamily="34" charset="0"/>
                <a:ea typeface="Roboto" panose="02000000000000000000" pitchFamily="2" charset="0"/>
                <a:cs typeface="Arial" panose="020B0604020202020204" pitchFamily="34" charset="0"/>
              </a:rPr>
              <a:t>Occupational Class (NS-SEC 1-3 vs NS-SEC 4-7)</a:t>
            </a:r>
          </a:p>
          <a:p>
            <a:pPr lvl="1"/>
            <a:r>
              <a:rPr lang="en-GB" sz="1800" dirty="0">
                <a:latin typeface="Arial" panose="020B0604020202020204" pitchFamily="34" charset="0"/>
                <a:ea typeface="Roboto" panose="02000000000000000000" pitchFamily="2" charset="0"/>
                <a:cs typeface="Arial" panose="020B0604020202020204" pitchFamily="34" charset="0"/>
              </a:rPr>
              <a:t>Neighbourhood Deprivation (Indexes of Multiple Deprivation)</a:t>
            </a:r>
          </a:p>
          <a:p>
            <a:pPr lvl="1"/>
            <a:r>
              <a:rPr lang="en-GB" sz="1800" dirty="0">
                <a:latin typeface="Arial" panose="020B0604020202020204" pitchFamily="34" charset="0"/>
                <a:ea typeface="Roboto" panose="02000000000000000000" pitchFamily="2" charset="0"/>
                <a:cs typeface="Arial" panose="020B0604020202020204" pitchFamily="34" charset="0"/>
              </a:rPr>
              <a:t>Engagement with Higher Education (First in Family, POLAR4)</a:t>
            </a:r>
          </a:p>
        </p:txBody>
      </p:sp>
      <p:pic>
        <p:nvPicPr>
          <p:cNvPr id="4" name="Picture 3">
            <a:extLst>
              <a:ext uri="{FF2B5EF4-FFF2-40B4-BE49-F238E27FC236}">
                <a16:creationId xmlns:a16="http://schemas.microsoft.com/office/drawing/2014/main" id="{5D964823-E716-222B-E4CB-F7ECF65F5F92}"/>
              </a:ext>
            </a:extLst>
          </p:cNvPr>
          <p:cNvPicPr>
            <a:picLocks noChangeAspect="1"/>
          </p:cNvPicPr>
          <p:nvPr/>
        </p:nvPicPr>
        <p:blipFill>
          <a:blip r:embed="rId3"/>
          <a:stretch>
            <a:fillRect/>
          </a:stretch>
        </p:blipFill>
        <p:spPr>
          <a:xfrm>
            <a:off x="6353295" y="4797152"/>
            <a:ext cx="2447925" cy="1866900"/>
          </a:xfrm>
          <a:prstGeom prst="rect">
            <a:avLst/>
          </a:prstGeom>
        </p:spPr>
      </p:pic>
    </p:spTree>
    <p:extLst>
      <p:ext uri="{BB962C8B-B14F-4D97-AF65-F5344CB8AC3E}">
        <p14:creationId xmlns:p14="http://schemas.microsoft.com/office/powerpoint/2010/main" val="9147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2880" y="48701"/>
            <a:ext cx="8229600" cy="720080"/>
          </a:xfrm>
        </p:spPr>
        <p:txBody>
          <a:bodyPr/>
          <a:lstStyle/>
          <a:p>
            <a:pPr algn="ctr"/>
            <a:r>
              <a:rPr lang="en-US" altLang="en-US" sz="2800" dirty="0"/>
              <a:t>Your Rights and Responsibilities </a:t>
            </a:r>
          </a:p>
        </p:txBody>
      </p:sp>
      <p:sp>
        <p:nvSpPr>
          <p:cNvPr id="8195" name="Rectangle 3"/>
          <p:cNvSpPr>
            <a:spLocks noGrp="1" noChangeArrowheads="1"/>
          </p:cNvSpPr>
          <p:nvPr>
            <p:ph idx="1"/>
          </p:nvPr>
        </p:nvSpPr>
        <p:spPr>
          <a:xfrm>
            <a:off x="280089" y="1556792"/>
            <a:ext cx="8424863" cy="5407114"/>
          </a:xfrm>
          <a:noFill/>
        </p:spPr>
        <p:txBody>
          <a:bodyPr/>
          <a:lstStyle/>
          <a:p>
            <a:r>
              <a:rPr lang="en-GB" sz="1600" dirty="0">
                <a:solidFill>
                  <a:srgbClr val="333333"/>
                </a:solidFill>
                <a:latin typeface="Arial" panose="020B0604020202020204" pitchFamily="34" charset="0"/>
                <a:cs typeface="Arial" panose="020B0604020202020204" pitchFamily="34" charset="0"/>
              </a:rPr>
              <a:t>The </a:t>
            </a:r>
            <a:r>
              <a:rPr lang="en-GB" sz="1600" dirty="0">
                <a:solidFill>
                  <a:srgbClr val="333333"/>
                </a:solidFill>
                <a:latin typeface="Arial" panose="020B0604020202020204" pitchFamily="34" charset="0"/>
                <a:cs typeface="Arial" panose="020B0604020202020204" pitchFamily="34" charset="0"/>
                <a:hlinkClick r:id="rId3"/>
              </a:rPr>
              <a:t>University EDI Policy </a:t>
            </a:r>
            <a:r>
              <a:rPr lang="en-GB" sz="1600" dirty="0">
                <a:solidFill>
                  <a:srgbClr val="333333"/>
                </a:solidFill>
                <a:latin typeface="Arial" panose="020B0604020202020204" pitchFamily="34" charset="0"/>
                <a:cs typeface="Arial" panose="020B0604020202020204" pitchFamily="34" charset="0"/>
              </a:rPr>
              <a:t>has made a clear commitment to not unfairly discriminate against anyone due to who they are or why they come from:</a:t>
            </a:r>
          </a:p>
          <a:p>
            <a:pPr lvl="1">
              <a:buFont typeface="Arial" panose="020B0604020202020204" pitchFamily="34" charset="0"/>
              <a:buChar char="•"/>
            </a:pPr>
            <a:r>
              <a:rPr lang="en-GB" sz="1400" dirty="0">
                <a:solidFill>
                  <a:srgbClr val="333333"/>
                </a:solidFill>
                <a:latin typeface="Arial" panose="020B0604020202020204" pitchFamily="34" charset="0"/>
                <a:cs typeface="Arial" panose="020B0604020202020204" pitchFamily="34" charset="0"/>
              </a:rPr>
              <a:t>“The University will not discriminate because of age, disability, gender reassignment, marriage and civil partnership, pregnancy and maternity, race (which includes colour, nationality and ethnic or national origins), religion or belief, sex or sexual orientation. It will not discriminate because of any other irrelevant factor and will build a culture that values equity, openness, fairness and transparency”</a:t>
            </a:r>
          </a:p>
          <a:p>
            <a:pPr marL="2286000" lvl="5" indent="0">
              <a:buNone/>
            </a:pPr>
            <a:endParaRPr lang="en-GB" sz="600" dirty="0">
              <a:solidFill>
                <a:srgbClr val="333333"/>
              </a:solidFill>
              <a:latin typeface="Century Gothic" panose="020B0502020202020204" pitchFamily="34" charset="0"/>
            </a:endParaRPr>
          </a:p>
          <a:p>
            <a:r>
              <a:rPr lang="en-GB" sz="1600" dirty="0">
                <a:solidFill>
                  <a:srgbClr val="333333"/>
                </a:solidFill>
                <a:latin typeface="Arial" panose="020B0604020202020204" pitchFamily="34" charset="0"/>
                <a:cs typeface="Arial" panose="020B0604020202020204" pitchFamily="34" charset="0"/>
              </a:rPr>
              <a:t>The University has also pledged to hold accountable anyone who is found to be in breach of the policy. </a:t>
            </a:r>
          </a:p>
          <a:p>
            <a:pPr lvl="1">
              <a:buFont typeface="Arial" panose="020B0604020202020204" pitchFamily="34" charset="0"/>
              <a:buChar char="•"/>
            </a:pPr>
            <a:r>
              <a:rPr lang="en-GB" sz="1400" dirty="0">
                <a:solidFill>
                  <a:srgbClr val="333333"/>
                </a:solidFill>
                <a:latin typeface="Arial" panose="020B0604020202020204" pitchFamily="34" charset="0"/>
                <a:cs typeface="Arial" panose="020B0604020202020204" pitchFamily="34" charset="0"/>
              </a:rPr>
              <a:t>“All employees and students are responsible for the promotion and advancement of this policy. Behaviour, actions or words that transgress the policy will not be tolerated and will be dealt with in line with the University’s Grievance policy and procedure”</a:t>
            </a:r>
          </a:p>
          <a:p>
            <a:pPr lvl="1"/>
            <a:endParaRPr lang="en-GB" sz="400" dirty="0">
              <a:solidFill>
                <a:srgbClr val="333333"/>
              </a:solidFill>
              <a:latin typeface="Century Gothic" panose="020B0502020202020204" pitchFamily="34" charset="0"/>
            </a:endParaRPr>
          </a:p>
          <a:p>
            <a:pPr>
              <a:lnSpc>
                <a:spcPct val="115000"/>
              </a:lnSpc>
              <a:spcAft>
                <a:spcPts val="1000"/>
              </a:spcAft>
            </a:pPr>
            <a:r>
              <a:rPr lang="en-GB" sz="1600" dirty="0">
                <a:latin typeface="Arial" panose="020B0604020202020204" pitchFamily="34" charset="0"/>
                <a:ea typeface="Calibri"/>
                <a:cs typeface="Arial" panose="020B0604020202020204" pitchFamily="34" charset="0"/>
              </a:rPr>
              <a:t>This means that you have the </a:t>
            </a:r>
            <a:r>
              <a:rPr lang="en-GB" sz="1600" b="1" dirty="0">
                <a:latin typeface="Arial" panose="020B0604020202020204" pitchFamily="34" charset="0"/>
                <a:ea typeface="Calibri"/>
                <a:cs typeface="Arial" panose="020B0604020202020204" pitchFamily="34" charset="0"/>
              </a:rPr>
              <a:t>right</a:t>
            </a:r>
            <a:r>
              <a:rPr lang="en-GB" sz="1600" dirty="0">
                <a:latin typeface="Arial" panose="020B0604020202020204" pitchFamily="34" charset="0"/>
                <a:ea typeface="Calibri"/>
                <a:cs typeface="Arial" panose="020B0604020202020204" pitchFamily="34" charset="0"/>
              </a:rPr>
              <a:t> to not be unfairly discriminated against at work and the </a:t>
            </a:r>
            <a:r>
              <a:rPr lang="en-GB" sz="1600" b="1" dirty="0">
                <a:latin typeface="Arial" panose="020B0604020202020204" pitchFamily="34" charset="0"/>
                <a:ea typeface="Calibri"/>
                <a:cs typeface="Arial" panose="020B0604020202020204" pitchFamily="34" charset="0"/>
              </a:rPr>
              <a:t>responsibility</a:t>
            </a:r>
            <a:r>
              <a:rPr lang="en-GB" sz="1600" dirty="0">
                <a:latin typeface="Arial" panose="020B0604020202020204" pitchFamily="34" charset="0"/>
                <a:ea typeface="Calibri"/>
                <a:cs typeface="Arial" panose="020B0604020202020204" pitchFamily="34" charset="0"/>
              </a:rPr>
              <a:t> to not unfairly discriminate against anybody else</a:t>
            </a:r>
            <a:r>
              <a:rPr lang="en-GB" sz="1800" dirty="0">
                <a:latin typeface="Century Gothic" panose="020B0502020202020204" pitchFamily="34" charset="0"/>
                <a:ea typeface="Calibri"/>
                <a:cs typeface="Times New Roman"/>
              </a:rPr>
              <a:t>. </a:t>
            </a:r>
          </a:p>
        </p:txBody>
      </p:sp>
      <p:sp>
        <p:nvSpPr>
          <p:cNvPr id="4" name="TextBox 3"/>
          <p:cNvSpPr txBox="1"/>
          <p:nvPr/>
        </p:nvSpPr>
        <p:spPr>
          <a:xfrm>
            <a:off x="6228184" y="6525987"/>
            <a:ext cx="266429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Rockwell"/>
                <a:ea typeface="+mn-ea"/>
                <a:cs typeface="+mn-cs"/>
              </a:rPr>
              <a:t>The University of Opportunity </a:t>
            </a:r>
          </a:p>
        </p:txBody>
      </p:sp>
      <p:sp>
        <p:nvSpPr>
          <p:cNvPr id="3" name="TextBox 2">
            <a:extLst>
              <a:ext uri="{FF2B5EF4-FFF2-40B4-BE49-F238E27FC236}">
                <a16:creationId xmlns:a16="http://schemas.microsoft.com/office/drawing/2014/main" id="{0893D9FA-89BF-53B6-FE3C-86FBCB339F15}"/>
              </a:ext>
            </a:extLst>
          </p:cNvPr>
          <p:cNvSpPr txBox="1"/>
          <p:nvPr/>
        </p:nvSpPr>
        <p:spPr>
          <a:xfrm>
            <a:off x="370080" y="5694990"/>
            <a:ext cx="8522400" cy="769441"/>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As part of induction staff will be expected to complete two online training sessions: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Diversity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Unconscious Bias </a:t>
            </a:r>
          </a:p>
        </p:txBody>
      </p:sp>
    </p:spTree>
    <p:extLst>
      <p:ext uri="{BB962C8B-B14F-4D97-AF65-F5344CB8AC3E}">
        <p14:creationId xmlns:p14="http://schemas.microsoft.com/office/powerpoint/2010/main" val="53724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38DFE-F7D1-A25E-C3D5-ACAAA6B045E6}"/>
              </a:ext>
            </a:extLst>
          </p:cNvPr>
          <p:cNvSpPr txBox="1"/>
          <p:nvPr/>
        </p:nvSpPr>
        <p:spPr>
          <a:xfrm>
            <a:off x="539552" y="1635920"/>
            <a:ext cx="6768752" cy="4462760"/>
          </a:xfrm>
          <a:prstGeom prst="rect">
            <a:avLst/>
          </a:prstGeom>
          <a:noFill/>
        </p:spPr>
        <p:txBody>
          <a:bodyPr wrap="square">
            <a:spAutoFit/>
          </a:bodyPr>
          <a:lstStyle/>
          <a:p>
            <a:r>
              <a:rPr lang="en-GB" sz="3200" b="1" dirty="0">
                <a:latin typeface="Arial" panose="020B0604020202020204" pitchFamily="34" charset="0"/>
                <a:cs typeface="Arial" panose="020B0604020202020204" pitchFamily="34" charset="0"/>
              </a:rPr>
              <a:t>EDI Policy</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Managers have a duty of care for all their staff, which includes a duty to prevent harassment, bullying and unfair discrimination taking place. Managers are required to: </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Set examples and standards of behaviour in the workplace. </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Ensure their staff are familiar with the EDI policy (for example during staff induction into Faculty/Directorate). </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Deal with any unacceptable behaviour in their teams and make it clear to staff that such behaviour will not be tolerated.</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Ensure all teams, projects and decision making are Inclusive.</a:t>
            </a:r>
          </a:p>
        </p:txBody>
      </p:sp>
      <p:pic>
        <p:nvPicPr>
          <p:cNvPr id="2" name="Picture 1">
            <a:extLst>
              <a:ext uri="{FF2B5EF4-FFF2-40B4-BE49-F238E27FC236}">
                <a16:creationId xmlns:a16="http://schemas.microsoft.com/office/drawing/2014/main" id="{8E2845AD-E38C-84BA-1650-E8CD62F3E56B}"/>
              </a:ext>
            </a:extLst>
          </p:cNvPr>
          <p:cNvPicPr>
            <a:picLocks noChangeAspect="1"/>
          </p:cNvPicPr>
          <p:nvPr/>
        </p:nvPicPr>
        <p:blipFill>
          <a:blip r:embed="rId2"/>
          <a:stretch>
            <a:fillRect/>
          </a:stretch>
        </p:blipFill>
        <p:spPr>
          <a:xfrm>
            <a:off x="7164288" y="3068960"/>
            <a:ext cx="2143125" cy="2143125"/>
          </a:xfrm>
          <a:prstGeom prst="rect">
            <a:avLst/>
          </a:prstGeom>
        </p:spPr>
      </p:pic>
    </p:spTree>
    <p:extLst>
      <p:ext uri="{BB962C8B-B14F-4D97-AF65-F5344CB8AC3E}">
        <p14:creationId xmlns:p14="http://schemas.microsoft.com/office/powerpoint/2010/main" val="79256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ernative text description for this image">
            <a:extLst>
              <a:ext uri="{FF2B5EF4-FFF2-40B4-BE49-F238E27FC236}">
                <a16:creationId xmlns:a16="http://schemas.microsoft.com/office/drawing/2014/main" id="{B0C549F8-58F3-10C6-6154-1D0F4790A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60565" cy="72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0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7F9DB-92C0-3523-54F5-69CA914110F7}"/>
              </a:ext>
            </a:extLst>
          </p:cNvPr>
          <p:cNvSpPr txBox="1"/>
          <p:nvPr/>
        </p:nvSpPr>
        <p:spPr>
          <a:xfrm>
            <a:off x="539552" y="2780928"/>
            <a:ext cx="866140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The </a:t>
            </a:r>
            <a:r>
              <a:rPr kumimoji="0" lang="en-US" sz="1600" b="0" i="0" u="none" strike="noStrike" kern="1200" cap="none" spc="0" normalizeH="0" baseline="0" noProof="0" dirty="0">
                <a:ln>
                  <a:noFill/>
                </a:ln>
                <a:solidFill>
                  <a:srgbClr val="000000"/>
                </a:solidFill>
                <a:effectLst/>
                <a:uLnTx/>
                <a:uFillTx/>
                <a:latin typeface="Arial"/>
                <a:ea typeface="+mn-ea"/>
                <a:cs typeface="Arial"/>
                <a:hlinkClick r:id="rId2"/>
              </a:rPr>
              <a:t>incident reporting</a:t>
            </a:r>
            <a:r>
              <a:rPr kumimoji="0" lang="en-US" sz="1600" b="0" i="0" u="none" strike="noStrike" kern="1200" cap="none" spc="0" normalizeH="0" baseline="0" noProof="0" dirty="0">
                <a:ln>
                  <a:noFill/>
                </a:ln>
                <a:solidFill>
                  <a:srgbClr val="000000"/>
                </a:solidFill>
                <a:effectLst/>
                <a:uLnTx/>
                <a:uFillTx/>
                <a:latin typeface="Arial"/>
                <a:ea typeface="+mn-ea"/>
                <a:cs typeface="Arial"/>
              </a:rPr>
              <a:t> process has been set up to provide a confidential route to report an incident or concern of harassment, bullying, or other inappropriate behavior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This could be: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An incident that you have witnessed or an incident against yourself, either on or off campus.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Please note that this process is for non-emergency reports.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Security can be reached at any time at the following: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General Enquiries: Internal: 2106 External: 01902 322106</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In an Emergency:  Internal: 5555 External: 01902 322106</a:t>
            </a:r>
            <a:endParaRPr kumimoji="0" lang="en-US" sz="16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If you are in immediate danger, then please call</a:t>
            </a:r>
            <a:r>
              <a:rPr kumimoji="0" lang="en-US" sz="1600" b="1" i="0" u="none" strike="noStrike" kern="1200" cap="none" spc="0" normalizeH="0" baseline="0" noProof="0" dirty="0">
                <a:ln>
                  <a:noFill/>
                </a:ln>
                <a:solidFill>
                  <a:srgbClr val="000000"/>
                </a:solidFill>
                <a:effectLst/>
                <a:uLnTx/>
                <a:uFillTx/>
                <a:latin typeface="Arial"/>
                <a:ea typeface="+mn-ea"/>
                <a:cs typeface="Arial"/>
              </a:rPr>
              <a:t> 999</a:t>
            </a:r>
            <a:r>
              <a:rPr kumimoji="0" lang="en-US" sz="1600" b="0" i="0" u="none" strike="noStrike" kern="1200" cap="none" spc="0" normalizeH="0" baseline="0" noProof="0" dirty="0">
                <a:ln>
                  <a:noFill/>
                </a:ln>
                <a:solidFill>
                  <a:srgbClr val="000000"/>
                </a:solidFill>
                <a:effectLst/>
                <a:uLnTx/>
                <a:uFillTx/>
                <a:latin typeface="Arial"/>
                <a:ea typeface="+mn-ea"/>
                <a:cs typeface="Arial"/>
              </a:rPr>
              <a:t> for the police</a:t>
            </a:r>
            <a:endParaRPr kumimoji="0" lang="en-US" sz="1600" b="0" i="0" u="none" strike="noStrike" kern="1200" cap="none" spc="0" normalizeH="0" baseline="0" noProof="0" dirty="0">
              <a:ln>
                <a:noFill/>
              </a:ln>
              <a:solidFill>
                <a:srgbClr val="000000"/>
              </a:solidFill>
              <a:effectLst/>
              <a:uLnTx/>
              <a:uFillTx/>
              <a:latin typeface="Arial" charset="0"/>
              <a:ea typeface="+mn-ea"/>
              <a:cs typeface="Arial"/>
            </a:endParaRPr>
          </a:p>
        </p:txBody>
      </p:sp>
      <p:pic>
        <p:nvPicPr>
          <p:cNvPr id="3" name="Picture 3" descr="Graphical user interface, website&#10;&#10;Description automatically generated">
            <a:extLst>
              <a:ext uri="{FF2B5EF4-FFF2-40B4-BE49-F238E27FC236}">
                <a16:creationId xmlns:a16="http://schemas.microsoft.com/office/drawing/2014/main" id="{38C0F2F2-61D8-7B04-7A68-B27709FD1F79}"/>
              </a:ext>
            </a:extLst>
          </p:cNvPr>
          <p:cNvPicPr>
            <a:picLocks noChangeAspect="1"/>
          </p:cNvPicPr>
          <p:nvPr/>
        </p:nvPicPr>
        <p:blipFill rotWithShape="1">
          <a:blip r:embed="rId3"/>
          <a:srcRect l="9337" t="34061" r="4668" b="36245"/>
          <a:stretch/>
        </p:blipFill>
        <p:spPr>
          <a:xfrm>
            <a:off x="939412" y="1340768"/>
            <a:ext cx="7088971" cy="1152127"/>
          </a:xfrm>
          <a:prstGeom prst="rect">
            <a:avLst/>
          </a:prstGeom>
        </p:spPr>
      </p:pic>
    </p:spTree>
    <p:extLst>
      <p:ext uri="{BB962C8B-B14F-4D97-AF65-F5344CB8AC3E}">
        <p14:creationId xmlns:p14="http://schemas.microsoft.com/office/powerpoint/2010/main" val="175555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John Lewis Partnership - It's Not OK - Subtitled">
            <a:hlinkClick r:id="" action="ppaction://media"/>
            <a:extLst>
              <a:ext uri="{FF2B5EF4-FFF2-40B4-BE49-F238E27FC236}">
                <a16:creationId xmlns:a16="http://schemas.microsoft.com/office/drawing/2014/main" id="{DFA52AE3-0C10-6F75-48B0-87446DD74F6B}"/>
              </a:ext>
            </a:extLst>
          </p:cNvPr>
          <p:cNvPicPr>
            <a:picLocks noRot="1" noChangeAspect="1"/>
          </p:cNvPicPr>
          <p:nvPr>
            <a:videoFile r:link="rId1"/>
          </p:nvPr>
        </p:nvPicPr>
        <p:blipFill>
          <a:blip r:embed="rId3"/>
          <a:stretch>
            <a:fillRect/>
          </a:stretch>
        </p:blipFill>
        <p:spPr>
          <a:xfrm>
            <a:off x="827584" y="1772816"/>
            <a:ext cx="7295464" cy="4320480"/>
          </a:xfrm>
          <a:prstGeom prst="rect">
            <a:avLst/>
          </a:prstGeom>
        </p:spPr>
      </p:pic>
      <p:sp>
        <p:nvSpPr>
          <p:cNvPr id="3" name="Title 1">
            <a:extLst>
              <a:ext uri="{FF2B5EF4-FFF2-40B4-BE49-F238E27FC236}">
                <a16:creationId xmlns:a16="http://schemas.microsoft.com/office/drawing/2014/main" id="{72AECB6A-7A6A-B227-0699-3F456B45B68C}"/>
              </a:ext>
            </a:extLst>
          </p:cNvPr>
          <p:cNvSpPr txBox="1">
            <a:spLocks/>
          </p:cNvSpPr>
          <p:nvPr/>
        </p:nvSpPr>
        <p:spPr>
          <a:xfrm>
            <a:off x="467544" y="1052736"/>
            <a:ext cx="8424863" cy="11430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ockwell" pitchFamily="18" charset="0"/>
              </a:defRPr>
            </a:lvl2pPr>
            <a:lvl3pPr algn="l" rtl="0" eaLnBrk="1" fontAlgn="base" hangingPunct="1">
              <a:spcBef>
                <a:spcPct val="0"/>
              </a:spcBef>
              <a:spcAft>
                <a:spcPct val="0"/>
              </a:spcAft>
              <a:defRPr sz="3600">
                <a:solidFill>
                  <a:schemeClr val="tx2"/>
                </a:solidFill>
                <a:latin typeface="Rockwell" pitchFamily="18" charset="0"/>
              </a:defRPr>
            </a:lvl3pPr>
            <a:lvl4pPr algn="l" rtl="0" eaLnBrk="1" fontAlgn="base" hangingPunct="1">
              <a:spcBef>
                <a:spcPct val="0"/>
              </a:spcBef>
              <a:spcAft>
                <a:spcPct val="0"/>
              </a:spcAft>
              <a:defRPr sz="3600">
                <a:solidFill>
                  <a:schemeClr val="tx2"/>
                </a:solidFill>
                <a:latin typeface="Rockwell" pitchFamily="18" charset="0"/>
              </a:defRPr>
            </a:lvl4pPr>
            <a:lvl5pPr algn="l" rtl="0" eaLnBrk="1" fontAlgn="base" hangingPunct="1">
              <a:spcBef>
                <a:spcPct val="0"/>
              </a:spcBef>
              <a:spcAft>
                <a:spcPct val="0"/>
              </a:spcAft>
              <a:defRPr sz="3600">
                <a:solidFill>
                  <a:schemeClr val="tx2"/>
                </a:solidFill>
                <a:latin typeface="Rockwell" pitchFamily="18" charset="0"/>
              </a:defRPr>
            </a:lvl5pPr>
            <a:lvl6pPr marL="457178" algn="l" rtl="0" eaLnBrk="1" fontAlgn="base" hangingPunct="1">
              <a:spcBef>
                <a:spcPct val="0"/>
              </a:spcBef>
              <a:spcAft>
                <a:spcPct val="0"/>
              </a:spcAft>
              <a:defRPr sz="3600">
                <a:solidFill>
                  <a:schemeClr val="tx2"/>
                </a:solidFill>
                <a:latin typeface="Rockwell" pitchFamily="18" charset="0"/>
              </a:defRPr>
            </a:lvl6pPr>
            <a:lvl7pPr marL="914355" algn="l" rtl="0" eaLnBrk="1" fontAlgn="base" hangingPunct="1">
              <a:spcBef>
                <a:spcPct val="0"/>
              </a:spcBef>
              <a:spcAft>
                <a:spcPct val="0"/>
              </a:spcAft>
              <a:defRPr sz="3600">
                <a:solidFill>
                  <a:schemeClr val="tx2"/>
                </a:solidFill>
                <a:latin typeface="Rockwell" pitchFamily="18" charset="0"/>
              </a:defRPr>
            </a:lvl7pPr>
            <a:lvl8pPr marL="1371532" algn="l" rtl="0" eaLnBrk="1" fontAlgn="base" hangingPunct="1">
              <a:spcBef>
                <a:spcPct val="0"/>
              </a:spcBef>
              <a:spcAft>
                <a:spcPct val="0"/>
              </a:spcAft>
              <a:defRPr sz="3600">
                <a:solidFill>
                  <a:schemeClr val="tx2"/>
                </a:solidFill>
                <a:latin typeface="Rockwell" pitchFamily="18" charset="0"/>
              </a:defRPr>
            </a:lvl8pPr>
            <a:lvl9pPr marL="1828709" algn="l" rtl="0" eaLnBrk="1" fontAlgn="base" hangingPunct="1">
              <a:spcBef>
                <a:spcPct val="0"/>
              </a:spcBef>
              <a:spcAft>
                <a:spcPct val="0"/>
              </a:spcAft>
              <a:defRPr sz="3600">
                <a:solidFill>
                  <a:schemeClr val="tx2"/>
                </a:solidFill>
                <a:latin typeface="Rockwell" pitchFamily="18" charset="0"/>
              </a:defRPr>
            </a:lvl9pPr>
          </a:lstStyle>
          <a:p>
            <a:r>
              <a:rPr lang="en-GB" sz="2800" kern="0" dirty="0">
                <a:latin typeface="Arial" panose="020B0604020202020204" pitchFamily="34" charset="0"/>
                <a:cs typeface="Arial" panose="020B0604020202020204" pitchFamily="34" charset="0"/>
              </a:rPr>
              <a:t>What are Micro- Aggressions, Stereotypes?</a:t>
            </a:r>
          </a:p>
        </p:txBody>
      </p:sp>
      <p:sp>
        <p:nvSpPr>
          <p:cNvPr id="5" name="TextBox 4">
            <a:extLst>
              <a:ext uri="{FF2B5EF4-FFF2-40B4-BE49-F238E27FC236}">
                <a16:creationId xmlns:a16="http://schemas.microsoft.com/office/drawing/2014/main" id="{7335D9F2-E354-4497-01E6-8505C40A03E1}"/>
              </a:ext>
            </a:extLst>
          </p:cNvPr>
          <p:cNvSpPr txBox="1"/>
          <p:nvPr/>
        </p:nvSpPr>
        <p:spPr>
          <a:xfrm>
            <a:off x="1619672" y="6381328"/>
            <a:ext cx="5904656" cy="369332"/>
          </a:xfrm>
          <a:prstGeom prst="rect">
            <a:avLst/>
          </a:prstGeom>
          <a:noFill/>
        </p:spPr>
        <p:txBody>
          <a:bodyPr wrap="square">
            <a:spAutoFit/>
          </a:bodyPr>
          <a:lstStyle/>
          <a:p>
            <a:r>
              <a:rPr lang="en-GB" b="1" dirty="0"/>
              <a:t>Not political correctness its respectful behaviour</a:t>
            </a:r>
          </a:p>
        </p:txBody>
      </p:sp>
    </p:spTree>
    <p:extLst>
      <p:ext uri="{BB962C8B-B14F-4D97-AF65-F5344CB8AC3E}">
        <p14:creationId xmlns:p14="http://schemas.microsoft.com/office/powerpoint/2010/main" val="288520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C325F-74DB-D417-70FC-AD3C9F38C182}"/>
              </a:ext>
            </a:extLst>
          </p:cNvPr>
          <p:cNvPicPr>
            <a:picLocks noChangeAspect="1"/>
          </p:cNvPicPr>
          <p:nvPr/>
        </p:nvPicPr>
        <p:blipFill rotWithShape="1">
          <a:blip r:embed="rId3"/>
          <a:srcRect t="28648" b="32506"/>
          <a:stretch/>
        </p:blipFill>
        <p:spPr>
          <a:xfrm>
            <a:off x="107504" y="272420"/>
            <a:ext cx="2178908" cy="579140"/>
          </a:xfrm>
          <a:prstGeom prst="rect">
            <a:avLst/>
          </a:prstGeom>
        </p:spPr>
      </p:pic>
      <p:pic>
        <p:nvPicPr>
          <p:cNvPr id="3" name="Picture 2">
            <a:extLst>
              <a:ext uri="{FF2B5EF4-FFF2-40B4-BE49-F238E27FC236}">
                <a16:creationId xmlns:a16="http://schemas.microsoft.com/office/drawing/2014/main" id="{B3312116-68F2-0C55-BE2C-DBA42AA37B4E}"/>
              </a:ext>
            </a:extLst>
          </p:cNvPr>
          <p:cNvPicPr>
            <a:picLocks noChangeAspect="1"/>
          </p:cNvPicPr>
          <p:nvPr/>
        </p:nvPicPr>
        <p:blipFill>
          <a:blip r:embed="rId4"/>
          <a:stretch>
            <a:fillRect/>
          </a:stretch>
        </p:blipFill>
        <p:spPr>
          <a:xfrm>
            <a:off x="0" y="6481442"/>
            <a:ext cx="5829300" cy="377634"/>
          </a:xfrm>
          <a:prstGeom prst="rect">
            <a:avLst/>
          </a:prstGeom>
        </p:spPr>
      </p:pic>
      <p:pic>
        <p:nvPicPr>
          <p:cNvPr id="9" name="Picture 8">
            <a:extLst>
              <a:ext uri="{FF2B5EF4-FFF2-40B4-BE49-F238E27FC236}">
                <a16:creationId xmlns:a16="http://schemas.microsoft.com/office/drawing/2014/main" id="{377B5021-5499-4C68-19B9-FDD374393A2D}"/>
              </a:ext>
            </a:extLst>
          </p:cNvPr>
          <p:cNvPicPr>
            <a:picLocks noChangeAspect="1"/>
          </p:cNvPicPr>
          <p:nvPr/>
        </p:nvPicPr>
        <p:blipFill>
          <a:blip r:embed="rId4"/>
          <a:stretch>
            <a:fillRect/>
          </a:stretch>
        </p:blipFill>
        <p:spPr>
          <a:xfrm rot="10800000">
            <a:off x="3314700" y="6481442"/>
            <a:ext cx="5829300" cy="377634"/>
          </a:xfrm>
          <a:prstGeom prst="rect">
            <a:avLst/>
          </a:prstGeom>
        </p:spPr>
      </p:pic>
      <p:sp>
        <p:nvSpPr>
          <p:cNvPr id="14" name="TextBox 13">
            <a:extLst>
              <a:ext uri="{FF2B5EF4-FFF2-40B4-BE49-F238E27FC236}">
                <a16:creationId xmlns:a16="http://schemas.microsoft.com/office/drawing/2014/main" id="{41C1B77E-612C-79A8-373A-FAF7563CD341}"/>
              </a:ext>
            </a:extLst>
          </p:cNvPr>
          <p:cNvSpPr txBox="1"/>
          <p:nvPr/>
        </p:nvSpPr>
        <p:spPr>
          <a:xfrm>
            <a:off x="323529" y="695389"/>
            <a:ext cx="8712968" cy="830997"/>
          </a:xfrm>
          <a:prstGeom prst="rect">
            <a:avLst/>
          </a:prstGeom>
          <a:noFill/>
        </p:spPr>
        <p:txBody>
          <a:bodyPr wrap="square">
            <a:spAutoFit/>
          </a:bodyPr>
          <a:lstStyle/>
          <a:p>
            <a:pPr algn="ctr" defTabSz="685800"/>
            <a:r>
              <a:rPr lang="en-GB" sz="2400" b="1" dirty="0">
                <a:solidFill>
                  <a:srgbClr val="132D4C"/>
                </a:solidFill>
                <a:latin typeface="Arial" panose="020B0604020202020204" pitchFamily="34" charset="0"/>
                <a:cs typeface="Arial" panose="020B0604020202020204" pitchFamily="34" charset="0"/>
              </a:rPr>
              <a:t>Strategy 2035</a:t>
            </a:r>
          </a:p>
          <a:p>
            <a:pPr defTabSz="685800"/>
            <a:r>
              <a:rPr lang="en-GB" sz="2400" b="1" dirty="0">
                <a:solidFill>
                  <a:srgbClr val="132D4C"/>
                </a:solidFill>
                <a:latin typeface="Arial" panose="020B0604020202020204" pitchFamily="34" charset="0"/>
                <a:cs typeface="Arial" panose="020B0604020202020204" pitchFamily="34" charset="0"/>
              </a:rPr>
              <a:t>We are one team and we are best when we are together.</a:t>
            </a:r>
            <a:endParaRPr lang="en-GB" sz="2400" dirty="0">
              <a:solidFill>
                <a:srgbClr val="132D4C"/>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708545B-86F0-6D04-6229-72A6A41C4478}"/>
              </a:ext>
            </a:extLst>
          </p:cNvPr>
          <p:cNvSpPr/>
          <p:nvPr/>
        </p:nvSpPr>
        <p:spPr>
          <a:xfrm>
            <a:off x="1" y="1796961"/>
            <a:ext cx="4788024" cy="1427352"/>
          </a:xfrm>
          <a:prstGeom prst="roundRect">
            <a:avLst/>
          </a:prstGeom>
          <a:noFill/>
          <a:ln w="12700" cap="flat" cmpd="sng" algn="ctr">
            <a:solidFill>
              <a:srgbClr val="156082">
                <a:shade val="15000"/>
              </a:srgbClr>
            </a:solidFill>
            <a:prstDash val="solid"/>
            <a:miter lim="800000"/>
          </a:ln>
          <a:effectLst/>
          <a:scene3d>
            <a:camera prst="perspectiveLeft"/>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27ACFC16-9BF8-839C-BC6F-6218B65F74C1}"/>
              </a:ext>
            </a:extLst>
          </p:cNvPr>
          <p:cNvSpPr txBox="1"/>
          <p:nvPr/>
        </p:nvSpPr>
        <p:spPr>
          <a:xfrm>
            <a:off x="363678" y="1796962"/>
            <a:ext cx="4335388" cy="1484264"/>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Mission: </a:t>
            </a:r>
          </a:p>
          <a:p>
            <a:r>
              <a:rPr lang="en-GB" dirty="0">
                <a:latin typeface="Arial" panose="020B0604020202020204" pitchFamily="34" charset="0"/>
                <a:cs typeface="Arial" panose="020B0604020202020204" pitchFamily="34" charset="0"/>
              </a:rPr>
              <a:t>Developing people: We develop </a:t>
            </a:r>
          </a:p>
          <a:p>
            <a:r>
              <a:rPr lang="en-GB" dirty="0">
                <a:latin typeface="Arial" panose="020B0604020202020204" pitchFamily="34" charset="0"/>
                <a:cs typeface="Arial" panose="020B0604020202020204" pitchFamily="34" charset="0"/>
              </a:rPr>
              <a:t>the skills and capabilities of our students </a:t>
            </a:r>
          </a:p>
          <a:p>
            <a:r>
              <a:rPr lang="en-GB" dirty="0">
                <a:latin typeface="Arial" panose="020B0604020202020204" pitchFamily="34" charset="0"/>
                <a:cs typeface="Arial" panose="020B0604020202020204" pitchFamily="34" charset="0"/>
              </a:rPr>
              <a:t>and staff, </a:t>
            </a:r>
            <a:r>
              <a:rPr lang="en-GB" b="1" i="1" dirty="0">
                <a:latin typeface="Arial" panose="020B0604020202020204" pitchFamily="34" charset="0"/>
                <a:cs typeface="Arial" panose="020B0604020202020204" pitchFamily="34" charset="0"/>
              </a:rPr>
              <a:t>embrace diversity </a:t>
            </a:r>
            <a:r>
              <a:rPr lang="en-GB" dirty="0">
                <a:latin typeface="Arial" panose="020B0604020202020204" pitchFamily="34" charset="0"/>
                <a:cs typeface="Arial" panose="020B0604020202020204" pitchFamily="34" charset="0"/>
              </a:rPr>
              <a:t>and further career success</a:t>
            </a:r>
          </a:p>
        </p:txBody>
      </p:sp>
      <p:sp>
        <p:nvSpPr>
          <p:cNvPr id="12" name="Rectangle: Rounded Corners 11">
            <a:extLst>
              <a:ext uri="{FF2B5EF4-FFF2-40B4-BE49-F238E27FC236}">
                <a16:creationId xmlns:a16="http://schemas.microsoft.com/office/drawing/2014/main" id="{582348C7-B06D-8081-BDCE-15ED3EFB699D}"/>
              </a:ext>
            </a:extLst>
          </p:cNvPr>
          <p:cNvSpPr/>
          <p:nvPr/>
        </p:nvSpPr>
        <p:spPr>
          <a:xfrm>
            <a:off x="4954767" y="2737452"/>
            <a:ext cx="4016329" cy="1137260"/>
          </a:xfrm>
          <a:prstGeom prst="roundRect">
            <a:avLst/>
          </a:prstGeom>
          <a:no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6FAAC8BE-E36A-492B-27F6-4CDA1D6DBE91}"/>
              </a:ext>
            </a:extLst>
          </p:cNvPr>
          <p:cNvSpPr txBox="1"/>
          <p:nvPr/>
        </p:nvSpPr>
        <p:spPr>
          <a:xfrm>
            <a:off x="5062743" y="2762648"/>
            <a:ext cx="4572000" cy="923330"/>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Values and behaviours:</a:t>
            </a:r>
          </a:p>
          <a:p>
            <a:r>
              <a:rPr lang="en-GB" b="1" dirty="0">
                <a:latin typeface="Arial" panose="020B0604020202020204" pitchFamily="34" charset="0"/>
                <a:cs typeface="Arial" panose="020B0604020202020204" pitchFamily="34" charset="0"/>
              </a:rPr>
              <a:t>Inclusive: </a:t>
            </a:r>
            <a:r>
              <a:rPr lang="en-GB" dirty="0">
                <a:latin typeface="Arial" panose="020B0604020202020204" pitchFamily="34" charset="0"/>
                <a:cs typeface="Arial" panose="020B0604020202020204" pitchFamily="34" charset="0"/>
              </a:rPr>
              <a:t>We are welcoming, </a:t>
            </a:r>
          </a:p>
          <a:p>
            <a:r>
              <a:rPr lang="en-GB" dirty="0">
                <a:latin typeface="Arial" panose="020B0604020202020204" pitchFamily="34" charset="0"/>
                <a:cs typeface="Arial" panose="020B0604020202020204" pitchFamily="34" charset="0"/>
              </a:rPr>
              <a:t>respectful, collegiate and supportive</a:t>
            </a:r>
            <a:r>
              <a:rPr lang="en-GB" dirty="0"/>
              <a:t>.</a:t>
            </a:r>
          </a:p>
        </p:txBody>
      </p:sp>
      <p:sp>
        <p:nvSpPr>
          <p:cNvPr id="19" name="TextBox 18">
            <a:extLst>
              <a:ext uri="{FF2B5EF4-FFF2-40B4-BE49-F238E27FC236}">
                <a16:creationId xmlns:a16="http://schemas.microsoft.com/office/drawing/2014/main" id="{E813D546-D768-FE60-DCEB-9EE3A81C872B}"/>
              </a:ext>
            </a:extLst>
          </p:cNvPr>
          <p:cNvSpPr txBox="1"/>
          <p:nvPr/>
        </p:nvSpPr>
        <p:spPr>
          <a:xfrm>
            <a:off x="683568" y="3813441"/>
            <a:ext cx="4572000" cy="1477328"/>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People and culture:</a:t>
            </a:r>
          </a:p>
          <a:p>
            <a:r>
              <a:rPr lang="en-GB" dirty="0">
                <a:latin typeface="Arial" panose="020B0604020202020204" pitchFamily="34" charset="0"/>
                <a:cs typeface="Arial" panose="020B0604020202020204" pitchFamily="34" charset="0"/>
              </a:rPr>
              <a:t>We attract, develop and retain</a:t>
            </a:r>
          </a:p>
          <a:p>
            <a:r>
              <a:rPr lang="en-GB" dirty="0">
                <a:latin typeface="Arial" panose="020B0604020202020204" pitchFamily="34" charset="0"/>
                <a:cs typeface="Arial" panose="020B0604020202020204" pitchFamily="34" charset="0"/>
              </a:rPr>
              <a:t>talented people by embedding</a:t>
            </a:r>
          </a:p>
          <a:p>
            <a:r>
              <a:rPr lang="en-GB" dirty="0">
                <a:latin typeface="Arial" panose="020B0604020202020204" pitchFamily="34" charset="0"/>
                <a:cs typeface="Arial" panose="020B0604020202020204" pitchFamily="34" charset="0"/>
              </a:rPr>
              <a:t>an </a:t>
            </a:r>
            <a:r>
              <a:rPr lang="en-GB" b="1" i="1" dirty="0">
                <a:latin typeface="Arial" panose="020B0604020202020204" pitchFamily="34" charset="0"/>
                <a:cs typeface="Arial" panose="020B0604020202020204" pitchFamily="34" charset="0"/>
              </a:rPr>
              <a:t>inclusive</a:t>
            </a:r>
            <a:r>
              <a:rPr lang="en-GB" dirty="0">
                <a:latin typeface="Arial" panose="020B0604020202020204" pitchFamily="34" charset="0"/>
                <a:cs typeface="Arial" panose="020B0604020202020204" pitchFamily="34" charset="0"/>
              </a:rPr>
              <a:t>, empowering and</a:t>
            </a:r>
          </a:p>
          <a:p>
            <a:r>
              <a:rPr lang="en-GB" dirty="0">
                <a:latin typeface="Arial" panose="020B0604020202020204" pitchFamily="34" charset="0"/>
                <a:cs typeface="Arial" panose="020B0604020202020204" pitchFamily="34" charset="0"/>
              </a:rPr>
              <a:t>supportive culture.</a:t>
            </a:r>
          </a:p>
        </p:txBody>
      </p:sp>
      <p:sp>
        <p:nvSpPr>
          <p:cNvPr id="20" name="Rectangle: Rounded Corners 19">
            <a:extLst>
              <a:ext uri="{FF2B5EF4-FFF2-40B4-BE49-F238E27FC236}">
                <a16:creationId xmlns:a16="http://schemas.microsoft.com/office/drawing/2014/main" id="{BB92E8E5-E178-4159-34A3-5CB97DE2F25A}"/>
              </a:ext>
            </a:extLst>
          </p:cNvPr>
          <p:cNvSpPr/>
          <p:nvPr/>
        </p:nvSpPr>
        <p:spPr>
          <a:xfrm>
            <a:off x="531566" y="3773031"/>
            <a:ext cx="3657669" cy="1672193"/>
          </a:xfrm>
          <a:prstGeom prst="roundRect">
            <a:avLst/>
          </a:prstGeom>
          <a:noFill/>
          <a:ln w="12700" cap="flat" cmpd="sng" algn="ctr">
            <a:solidFill>
              <a:srgbClr val="156082">
                <a:shade val="15000"/>
              </a:srgbClr>
            </a:solidFill>
            <a:prstDash val="solid"/>
            <a:miter lim="800000"/>
          </a:ln>
          <a:effectLst/>
          <a:scene3d>
            <a:camera prst="perspectiveRight"/>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A157EB42-DAA5-5EF5-4E74-546E41F3B80F}"/>
              </a:ext>
            </a:extLst>
          </p:cNvPr>
          <p:cNvSpPr txBox="1"/>
          <p:nvPr/>
        </p:nvSpPr>
        <p:spPr>
          <a:xfrm>
            <a:off x="4788024" y="4940294"/>
            <a:ext cx="4572000" cy="1200329"/>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Outcomes:</a:t>
            </a:r>
          </a:p>
          <a:p>
            <a:r>
              <a:rPr lang="en-GB" dirty="0">
                <a:latin typeface="Arial" panose="020B0604020202020204" pitchFamily="34" charset="0"/>
                <a:cs typeface="Arial" panose="020B0604020202020204" pitchFamily="34" charset="0"/>
              </a:rPr>
              <a:t>Attracting, developing and</a:t>
            </a:r>
          </a:p>
          <a:p>
            <a:r>
              <a:rPr lang="en-GB" dirty="0">
                <a:latin typeface="Arial" panose="020B0604020202020204" pitchFamily="34" charset="0"/>
                <a:cs typeface="Arial" panose="020B0604020202020204" pitchFamily="34" charset="0"/>
              </a:rPr>
              <a:t>retaining talented and motivated</a:t>
            </a:r>
          </a:p>
          <a:p>
            <a:r>
              <a:rPr lang="en-GB" dirty="0">
                <a:latin typeface="Arial" panose="020B0604020202020204" pitchFamily="34" charset="0"/>
                <a:cs typeface="Arial" panose="020B0604020202020204" pitchFamily="34" charset="0"/>
              </a:rPr>
              <a:t>staff</a:t>
            </a:r>
          </a:p>
        </p:txBody>
      </p:sp>
      <p:sp>
        <p:nvSpPr>
          <p:cNvPr id="7" name="Rectangle: Rounded Corners 6">
            <a:extLst>
              <a:ext uri="{FF2B5EF4-FFF2-40B4-BE49-F238E27FC236}">
                <a16:creationId xmlns:a16="http://schemas.microsoft.com/office/drawing/2014/main" id="{08FBACC6-C1A7-E144-6E90-B6855D5BABBB}"/>
              </a:ext>
            </a:extLst>
          </p:cNvPr>
          <p:cNvSpPr/>
          <p:nvPr/>
        </p:nvSpPr>
        <p:spPr>
          <a:xfrm>
            <a:off x="4563556" y="4961451"/>
            <a:ext cx="3657669" cy="1179171"/>
          </a:xfrm>
          <a:prstGeom prst="roundRect">
            <a:avLst/>
          </a:prstGeom>
          <a:no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32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32" y="1219775"/>
            <a:ext cx="5720480" cy="4321175"/>
          </a:xfrm>
        </p:spPr>
        <p:txBody>
          <a:bodyPr/>
          <a:lstStyle/>
          <a:p>
            <a:pPr marL="0" indent="0">
              <a:buNone/>
            </a:pPr>
            <a:r>
              <a:rPr lang="en-GB" sz="2000" b="1" dirty="0">
                <a:latin typeface="Arial" panose="020B0604020202020204" pitchFamily="34" charset="0"/>
                <a:cs typeface="Arial" panose="020B0604020202020204" pitchFamily="34" charset="0"/>
              </a:rPr>
              <a:t>Colour Blindness </a:t>
            </a:r>
          </a:p>
          <a:p>
            <a:pPr marL="0" indent="0">
              <a:buNone/>
            </a:pPr>
            <a:endParaRPr lang="en-GB" sz="20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“When I look at you, I don’t see colour”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“There’s only one race, the human race” </a:t>
            </a:r>
          </a:p>
          <a:p>
            <a:endParaRPr lang="en-GB" sz="1600" dirty="0">
              <a:latin typeface="Arial" panose="020B0604020202020204" pitchFamily="34" charset="0"/>
              <a:cs typeface="Arial" panose="020B0604020202020204" pitchFamily="34" charset="0"/>
            </a:endParaRPr>
          </a:p>
          <a:p>
            <a:pPr marL="0" indent="0">
              <a:buNone/>
            </a:pPr>
            <a:r>
              <a:rPr lang="en-GB" sz="1600" i="1" dirty="0">
                <a:latin typeface="Arial" panose="020B0604020202020204" pitchFamily="34" charset="0"/>
                <a:cs typeface="Arial" panose="020B0604020202020204" pitchFamily="34" charset="0"/>
              </a:rPr>
              <a:t>Message: denying a person’s racial/ethnic experience and denying the significance that this may play in their lives.</a:t>
            </a:r>
          </a:p>
          <a:p>
            <a:endParaRPr lang="en-GB" sz="2000" dirty="0"/>
          </a:p>
          <a:p>
            <a:endParaRPr lang="en-GB" sz="2000" dirty="0"/>
          </a:p>
        </p:txBody>
      </p:sp>
      <p:sp>
        <p:nvSpPr>
          <p:cNvPr id="4" name="TextBox 3">
            <a:extLst>
              <a:ext uri="{FF2B5EF4-FFF2-40B4-BE49-F238E27FC236}">
                <a16:creationId xmlns:a16="http://schemas.microsoft.com/office/drawing/2014/main" id="{5038580C-EBAA-B922-95EE-5CCC0250AB2A}"/>
              </a:ext>
            </a:extLst>
          </p:cNvPr>
          <p:cNvSpPr txBox="1"/>
          <p:nvPr/>
        </p:nvSpPr>
        <p:spPr>
          <a:xfrm>
            <a:off x="5076056" y="3962721"/>
            <a:ext cx="3888432" cy="2554545"/>
          </a:xfrm>
          <a:prstGeom prst="rect">
            <a:avLst/>
          </a:prstGeom>
          <a:noFill/>
        </p:spPr>
        <p:txBody>
          <a:bodyPr wrap="square">
            <a:spAutoFit/>
          </a:bodyPr>
          <a:lstStyle/>
          <a:p>
            <a:r>
              <a:rPr lang="en-GB" sz="2000" b="1" dirty="0"/>
              <a:t>Denial </a:t>
            </a:r>
          </a:p>
          <a:p>
            <a:endParaRPr lang="en-GB" sz="2000" dirty="0"/>
          </a:p>
          <a:p>
            <a:r>
              <a:rPr lang="en-GB" sz="2000" dirty="0"/>
              <a:t>“I’m not homophobic, I have several gay friends”</a:t>
            </a:r>
          </a:p>
          <a:p>
            <a:endParaRPr lang="en-GB" sz="2000" dirty="0"/>
          </a:p>
          <a:p>
            <a:r>
              <a:rPr lang="en-GB" sz="2000" dirty="0"/>
              <a:t> </a:t>
            </a:r>
            <a:r>
              <a:rPr lang="en-GB" sz="2000" i="1" dirty="0"/>
              <a:t>Message: Because I have friends who are gay I can’t be homophobic</a:t>
            </a:r>
          </a:p>
        </p:txBody>
      </p:sp>
      <p:pic>
        <p:nvPicPr>
          <p:cNvPr id="5" name="Picture 4">
            <a:extLst>
              <a:ext uri="{FF2B5EF4-FFF2-40B4-BE49-F238E27FC236}">
                <a16:creationId xmlns:a16="http://schemas.microsoft.com/office/drawing/2014/main" id="{183EC9C9-E9D9-D0D5-7A0E-F55D31623C95}"/>
              </a:ext>
            </a:extLst>
          </p:cNvPr>
          <p:cNvPicPr>
            <a:picLocks noChangeAspect="1"/>
          </p:cNvPicPr>
          <p:nvPr/>
        </p:nvPicPr>
        <p:blipFill>
          <a:blip r:embed="rId3"/>
          <a:stretch>
            <a:fillRect/>
          </a:stretch>
        </p:blipFill>
        <p:spPr>
          <a:xfrm>
            <a:off x="431032" y="3933055"/>
            <a:ext cx="2916832" cy="2584211"/>
          </a:xfrm>
          <a:prstGeom prst="rect">
            <a:avLst/>
          </a:prstGeom>
        </p:spPr>
      </p:pic>
      <p:pic>
        <p:nvPicPr>
          <p:cNvPr id="6" name="Picture 5">
            <a:extLst>
              <a:ext uri="{FF2B5EF4-FFF2-40B4-BE49-F238E27FC236}">
                <a16:creationId xmlns:a16="http://schemas.microsoft.com/office/drawing/2014/main" id="{B1B47C74-DEC1-5793-0CC7-707A4812EADA}"/>
              </a:ext>
            </a:extLst>
          </p:cNvPr>
          <p:cNvPicPr>
            <a:picLocks noChangeAspect="1"/>
          </p:cNvPicPr>
          <p:nvPr/>
        </p:nvPicPr>
        <p:blipFill>
          <a:blip r:embed="rId4"/>
          <a:stretch>
            <a:fillRect/>
          </a:stretch>
        </p:blipFill>
        <p:spPr>
          <a:xfrm>
            <a:off x="6872646" y="1916832"/>
            <a:ext cx="1224136" cy="1224136"/>
          </a:xfrm>
          <a:prstGeom prst="rect">
            <a:avLst/>
          </a:prstGeom>
        </p:spPr>
      </p:pic>
    </p:spTree>
    <p:custDataLst>
      <p:tags r:id="rId1"/>
    </p:custDataLst>
    <p:extLst>
      <p:ext uri="{BB962C8B-B14F-4D97-AF65-F5344CB8AC3E}">
        <p14:creationId xmlns:p14="http://schemas.microsoft.com/office/powerpoint/2010/main" val="18517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424863" cy="4321175"/>
          </a:xfrm>
        </p:spPr>
        <p:txBody>
          <a:bodyPr/>
          <a:lstStyle/>
          <a:p>
            <a:pPr marL="0" indent="0">
              <a:buNone/>
            </a:pPr>
            <a:endParaRPr lang="en-GB" sz="4400" dirty="0">
              <a:latin typeface="Century Gothic" panose="020B0502020202020204" pitchFamily="34" charset="0"/>
            </a:endParaRPr>
          </a:p>
          <a:p>
            <a:pPr marL="0" indent="0" algn="ctr">
              <a:buNone/>
            </a:pPr>
            <a:r>
              <a:rPr lang="en-GB" sz="4400" b="1" dirty="0">
                <a:latin typeface="Arial" panose="020B0604020202020204" pitchFamily="34" charset="0"/>
                <a:cs typeface="Arial" panose="020B0604020202020204" pitchFamily="34" charset="0"/>
              </a:rPr>
              <a:t>EDI </a:t>
            </a:r>
          </a:p>
          <a:p>
            <a:pPr marL="0" indent="0" algn="ctr">
              <a:buNone/>
            </a:pPr>
            <a:endParaRPr lang="en-GB" sz="1400" b="1" dirty="0">
              <a:solidFill>
                <a:srgbClr val="FF0000"/>
              </a:solidFill>
              <a:latin typeface="Arial" panose="020B0604020202020204" pitchFamily="34" charset="0"/>
              <a:cs typeface="Arial" panose="020B0604020202020204" pitchFamily="34" charset="0"/>
            </a:endParaRPr>
          </a:p>
          <a:p>
            <a:pPr marL="0" indent="0" algn="ctr">
              <a:buNone/>
            </a:pPr>
            <a:r>
              <a:rPr lang="en-GB" sz="2800" b="1" dirty="0">
                <a:latin typeface="Arial" panose="020B0604020202020204" pitchFamily="34" charset="0"/>
                <a:cs typeface="Arial" panose="020B0604020202020204" pitchFamily="34" charset="0"/>
              </a:rPr>
              <a:t>Going beyond the law -The Big Picture</a:t>
            </a:r>
          </a:p>
        </p:txBody>
      </p:sp>
      <p:pic>
        <p:nvPicPr>
          <p:cNvPr id="2" name="Picture 1">
            <a:extLst>
              <a:ext uri="{FF2B5EF4-FFF2-40B4-BE49-F238E27FC236}">
                <a16:creationId xmlns:a16="http://schemas.microsoft.com/office/drawing/2014/main" id="{5472DCEF-F976-7666-61E6-04D5D58A5C7B}"/>
              </a:ext>
            </a:extLst>
          </p:cNvPr>
          <p:cNvPicPr>
            <a:picLocks noChangeAspect="1"/>
          </p:cNvPicPr>
          <p:nvPr/>
        </p:nvPicPr>
        <p:blipFill>
          <a:blip r:embed="rId2"/>
          <a:stretch>
            <a:fillRect/>
          </a:stretch>
        </p:blipFill>
        <p:spPr>
          <a:xfrm>
            <a:off x="3500437" y="3645024"/>
            <a:ext cx="2143125" cy="2143125"/>
          </a:xfrm>
          <a:prstGeom prst="rect">
            <a:avLst/>
          </a:prstGeom>
        </p:spPr>
      </p:pic>
    </p:spTree>
    <p:extLst>
      <p:ext uri="{BB962C8B-B14F-4D97-AF65-F5344CB8AC3E}">
        <p14:creationId xmlns:p14="http://schemas.microsoft.com/office/powerpoint/2010/main" val="409297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78D39F-D814-40D0-8F97-10FE4E0B46DD}"/>
              </a:ext>
            </a:extLst>
          </p:cNvPr>
          <p:cNvSpPr txBox="1"/>
          <p:nvPr/>
        </p:nvSpPr>
        <p:spPr>
          <a:xfrm>
            <a:off x="539552" y="980728"/>
            <a:ext cx="8280920" cy="513986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Our vision is to create an inclusive work and study environment by: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Identifying and addressing Institutional, structural and cultural inequalities to ensure both staff and students can reach their full potential.</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Ensuring all staff and students are treated with respect and dignity in a safe environment.</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Creating a diverse Workforce that reflects local demographics and our student population, at all 	levels within the University</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Utilising and valuing the diverse skills, experience and knowledge of our staff and students.</a:t>
            </a:r>
          </a:p>
        </p:txBody>
      </p:sp>
    </p:spTree>
    <p:extLst>
      <p:ext uri="{BB962C8B-B14F-4D97-AF65-F5344CB8AC3E}">
        <p14:creationId xmlns:p14="http://schemas.microsoft.com/office/powerpoint/2010/main" val="26228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94B095-6CCC-BFFF-7A44-F3B1C94CDDC9}"/>
              </a:ext>
            </a:extLst>
          </p:cNvPr>
          <p:cNvSpPr txBox="1"/>
          <p:nvPr/>
        </p:nvSpPr>
        <p:spPr>
          <a:xfrm>
            <a:off x="683568" y="1484784"/>
            <a:ext cx="7632848" cy="523220"/>
          </a:xfrm>
          <a:prstGeom prst="rect">
            <a:avLst/>
          </a:prstGeom>
          <a:noFill/>
        </p:spPr>
        <p:txBody>
          <a:bodyPr wrap="square">
            <a:spAutoFit/>
          </a:bodyPr>
          <a:lstStyle/>
          <a:p>
            <a:r>
              <a:rPr lang="en-GB" sz="2800" b="1" dirty="0"/>
              <a:t>Creating Inclusive workplaces</a:t>
            </a:r>
            <a:r>
              <a:rPr lang="en-GB" dirty="0"/>
              <a:t> – </a:t>
            </a:r>
            <a:r>
              <a:rPr lang="en-GB" sz="2800" b="1" dirty="0"/>
              <a:t>Your role</a:t>
            </a:r>
          </a:p>
        </p:txBody>
      </p:sp>
      <p:pic>
        <p:nvPicPr>
          <p:cNvPr id="4" name="Picture 3" descr="A purple banner with text and icons&#10;&#10;Description automatically generated">
            <a:extLst>
              <a:ext uri="{FF2B5EF4-FFF2-40B4-BE49-F238E27FC236}">
                <a16:creationId xmlns:a16="http://schemas.microsoft.com/office/drawing/2014/main" id="{F048CA4B-B079-1A87-91C2-E57E87EB4B40}"/>
              </a:ext>
            </a:extLst>
          </p:cNvPr>
          <p:cNvPicPr>
            <a:picLocks noChangeAspect="1"/>
          </p:cNvPicPr>
          <p:nvPr/>
        </p:nvPicPr>
        <p:blipFill>
          <a:blip r:embed="rId2"/>
          <a:stretch>
            <a:fillRect/>
          </a:stretch>
        </p:blipFill>
        <p:spPr>
          <a:xfrm>
            <a:off x="5724128" y="5027502"/>
            <a:ext cx="3059832" cy="1606412"/>
          </a:xfrm>
          <a:prstGeom prst="rect">
            <a:avLst/>
          </a:prstGeom>
        </p:spPr>
      </p:pic>
      <p:sp>
        <p:nvSpPr>
          <p:cNvPr id="6" name="TextBox 5">
            <a:extLst>
              <a:ext uri="{FF2B5EF4-FFF2-40B4-BE49-F238E27FC236}">
                <a16:creationId xmlns:a16="http://schemas.microsoft.com/office/drawing/2014/main" id="{BE997BC3-4752-BC55-9971-1DB15E744EB4}"/>
              </a:ext>
            </a:extLst>
          </p:cNvPr>
          <p:cNvSpPr txBox="1"/>
          <p:nvPr/>
        </p:nvSpPr>
        <p:spPr>
          <a:xfrm>
            <a:off x="479328" y="2108818"/>
            <a:ext cx="6588224" cy="4031873"/>
          </a:xfrm>
          <a:prstGeom prst="rect">
            <a:avLst/>
          </a:prstGeom>
          <a:noFill/>
        </p:spPr>
        <p:txBody>
          <a:bodyPr wrap="square">
            <a:spAutoFit/>
          </a:bodyPr>
          <a:lstStyle/>
          <a:p>
            <a:endParaRPr lang="en-GB" sz="2000" kern="0" dirty="0">
              <a:solidFill>
                <a:srgbClr val="202124"/>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8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Be yourself – be your professional authentic self. Be brave enough to show up at your workplace. ... </a:t>
            </a:r>
          </a:p>
          <a:p>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GB" sz="18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Speak up about inclusion. ... </a:t>
            </a:r>
          </a:p>
          <a:p>
            <a:pPr lvl="0">
              <a:spcAft>
                <a:spcPts val="300"/>
              </a:spcAft>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GB" sz="18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Think about how you communicate. ... </a:t>
            </a:r>
          </a:p>
          <a:p>
            <a:pPr lvl="0">
              <a:spcAft>
                <a:spcPts val="300"/>
              </a:spcAft>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GB" sz="18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Respond from a place of personal experience. ... </a:t>
            </a:r>
          </a:p>
          <a:p>
            <a:pPr marL="285750" lvl="0" indent="-285750">
              <a:spcAft>
                <a:spcPts val="300"/>
              </a:spcAft>
              <a:buFont typeface="Arial" panose="020B0604020202020204" pitchFamily="34" charset="0"/>
              <a:buChar char="•"/>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GB" sz="18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Challenge stereotypes. ... </a:t>
            </a:r>
          </a:p>
          <a:p>
            <a:pPr marL="285750" lvl="0" indent="-285750">
              <a:spcAft>
                <a:spcPts val="300"/>
              </a:spcAft>
              <a:buFont typeface="Arial" panose="020B0604020202020204" pitchFamily="34" charset="0"/>
              <a:buChar char="•"/>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8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Support your co-workers' differences.</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91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FA627-19A4-D3F5-2AF7-0A3BD9F4969B}"/>
              </a:ext>
            </a:extLst>
          </p:cNvPr>
          <p:cNvSpPr txBox="1"/>
          <p:nvPr/>
        </p:nvSpPr>
        <p:spPr>
          <a:xfrm>
            <a:off x="611560" y="1196752"/>
            <a:ext cx="7344816" cy="2062103"/>
          </a:xfrm>
          <a:prstGeom prst="rect">
            <a:avLst/>
          </a:prstGeom>
          <a:noFill/>
        </p:spPr>
        <p:txBody>
          <a:bodyPr wrap="square">
            <a:spAutoFit/>
          </a:bodyPr>
          <a:lstStyle/>
          <a:p>
            <a:pPr algn="ctr"/>
            <a:r>
              <a:rPr lang="en-GB" sz="3200" b="1" dirty="0"/>
              <a:t>Are you an inclusive leader?</a:t>
            </a:r>
          </a:p>
          <a:p>
            <a:pPr algn="ctr"/>
            <a:endParaRPr lang="en-GB" sz="2000" dirty="0"/>
          </a:p>
          <a:p>
            <a:pPr algn="ctr"/>
            <a:r>
              <a:rPr lang="en-GB" sz="2000" dirty="0">
                <a:hlinkClick r:id="rId3"/>
              </a:rPr>
              <a:t>https://www.catalyst.org/wp-content/uploads/2022/03/Are-you-an-Inclusive-Leader_032822.pdf</a:t>
            </a:r>
            <a:endParaRPr lang="en-GB" sz="2000" dirty="0"/>
          </a:p>
          <a:p>
            <a:pPr algn="ctr"/>
            <a:endParaRPr lang="en-GB" dirty="0"/>
          </a:p>
          <a:p>
            <a:pPr algn="ctr"/>
            <a:endParaRPr lang="en-GB" dirty="0"/>
          </a:p>
        </p:txBody>
      </p:sp>
      <p:pic>
        <p:nvPicPr>
          <p:cNvPr id="5" name="Picture 4" descr="A qr code on a white background&#10;&#10;Description automatically generated">
            <a:extLst>
              <a:ext uri="{FF2B5EF4-FFF2-40B4-BE49-F238E27FC236}">
                <a16:creationId xmlns:a16="http://schemas.microsoft.com/office/drawing/2014/main" id="{6B633F93-99F0-598D-C841-33B1CACA8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218" y="2996952"/>
            <a:ext cx="2857500" cy="3552825"/>
          </a:xfrm>
          <a:prstGeom prst="rect">
            <a:avLst/>
          </a:prstGeom>
        </p:spPr>
      </p:pic>
    </p:spTree>
    <p:extLst>
      <p:ext uri="{BB962C8B-B14F-4D97-AF65-F5344CB8AC3E}">
        <p14:creationId xmlns:p14="http://schemas.microsoft.com/office/powerpoint/2010/main" val="45608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11A5D-03DD-39BC-3B0F-89C7C52AEFE5}"/>
              </a:ext>
            </a:extLst>
          </p:cNvPr>
          <p:cNvSpPr txBox="1"/>
          <p:nvPr/>
        </p:nvSpPr>
        <p:spPr>
          <a:xfrm>
            <a:off x="431032" y="1412776"/>
            <a:ext cx="8712968" cy="3108543"/>
          </a:xfrm>
          <a:prstGeom prst="rect">
            <a:avLst/>
          </a:prstGeom>
          <a:noFill/>
        </p:spPr>
        <p:txBody>
          <a:bodyPr wrap="square">
            <a:spAutoFit/>
          </a:bodyPr>
          <a:lstStyle/>
          <a:p>
            <a:pPr algn="ctr"/>
            <a:r>
              <a:rPr lang="en-GB" sz="2800" b="1" dirty="0">
                <a:latin typeface="Arial" panose="020B0604020202020204" pitchFamily="34" charset="0"/>
                <a:ea typeface="Roboto" panose="02000000000000000000" pitchFamily="2" charset="0"/>
                <a:cs typeface="Arial" panose="020B0604020202020204" pitchFamily="34" charset="0"/>
              </a:rPr>
              <a:t>Why be an inclusive leader?</a:t>
            </a:r>
          </a:p>
          <a:p>
            <a:pPr algn="ctr"/>
            <a:endParaRPr lang="en-GB" sz="800" dirty="0">
              <a:latin typeface="Arial" panose="020B0604020202020204" pitchFamily="34" charset="0"/>
              <a:cs typeface="Arial" panose="020B0604020202020204" pitchFamily="34" charset="0"/>
            </a:endParaRPr>
          </a:p>
          <a:p>
            <a:r>
              <a:rPr lang="en-GB" sz="2000" dirty="0">
                <a:latin typeface="Arial" panose="020B0604020202020204" pitchFamily="34" charset="0"/>
                <a:ea typeface="Roboto" panose="02000000000000000000" pitchFamily="2" charset="0"/>
                <a:cs typeface="Arial" panose="020B0604020202020204" pitchFamily="34" charset="0"/>
              </a:rPr>
              <a:t>While many workforces are diversifying, not all of them are taking advantage of their diverse talent. Inclusive leaders help their organizations in many ways, including:</a:t>
            </a:r>
          </a:p>
          <a:p>
            <a:endParaRPr lang="en-GB" sz="2000" dirty="0">
              <a:latin typeface="Arial" panose="020B0604020202020204" pitchFamily="34" charset="0"/>
              <a:ea typeface="Roboto" panose="02000000000000000000" pitchFamily="2"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ea typeface="Roboto" panose="02000000000000000000" pitchFamily="2" charset="0"/>
                <a:cs typeface="Arial" panose="020B0604020202020204" pitchFamily="34" charset="0"/>
              </a:rPr>
              <a:t>Giving a voice to everyone on the team</a:t>
            </a:r>
          </a:p>
          <a:p>
            <a:pPr marL="342900" indent="-342900">
              <a:buFont typeface="Arial" panose="020B0604020202020204" pitchFamily="34" charset="0"/>
              <a:buChar char="•"/>
            </a:pPr>
            <a:r>
              <a:rPr lang="en-GB" sz="2000" dirty="0">
                <a:latin typeface="Arial" panose="020B0604020202020204" pitchFamily="34" charset="0"/>
                <a:ea typeface="Roboto" panose="02000000000000000000" pitchFamily="2" charset="0"/>
                <a:cs typeface="Arial" panose="020B0604020202020204" pitchFamily="34" charset="0"/>
              </a:rPr>
              <a:t>Increasing employee happiness by making them feel valued</a:t>
            </a:r>
          </a:p>
          <a:p>
            <a:pPr marL="342900" indent="-342900">
              <a:buFont typeface="Arial" panose="020B0604020202020204" pitchFamily="34" charset="0"/>
              <a:buChar char="•"/>
            </a:pPr>
            <a:r>
              <a:rPr lang="en-GB" sz="2000" dirty="0">
                <a:latin typeface="Arial" panose="020B0604020202020204" pitchFamily="34" charset="0"/>
                <a:ea typeface="Roboto" panose="02000000000000000000" pitchFamily="2" charset="0"/>
                <a:cs typeface="Arial" panose="020B0604020202020204" pitchFamily="34" charset="0"/>
              </a:rPr>
              <a:t>Helping their team adapt to changes quickly</a:t>
            </a:r>
          </a:p>
          <a:p>
            <a:pPr marL="342900" indent="-342900">
              <a:buFont typeface="Arial" panose="020B0604020202020204" pitchFamily="34" charset="0"/>
              <a:buChar char="•"/>
            </a:pPr>
            <a:r>
              <a:rPr lang="en-GB" sz="2000" dirty="0">
                <a:latin typeface="Arial" panose="020B0604020202020204" pitchFamily="34" charset="0"/>
                <a:ea typeface="Roboto" panose="02000000000000000000" pitchFamily="2" charset="0"/>
                <a:cs typeface="Arial" panose="020B0604020202020204" pitchFamily="34" charset="0"/>
              </a:rPr>
              <a:t>Increasing efficiency by utilizing everyone's best abilities</a:t>
            </a:r>
          </a:p>
        </p:txBody>
      </p:sp>
      <p:sp>
        <p:nvSpPr>
          <p:cNvPr id="5" name="TextBox 4">
            <a:extLst>
              <a:ext uri="{FF2B5EF4-FFF2-40B4-BE49-F238E27FC236}">
                <a16:creationId xmlns:a16="http://schemas.microsoft.com/office/drawing/2014/main" id="{127B7638-7074-2528-F692-407A5218DE21}"/>
              </a:ext>
            </a:extLst>
          </p:cNvPr>
          <p:cNvSpPr txBox="1"/>
          <p:nvPr/>
        </p:nvSpPr>
        <p:spPr>
          <a:xfrm>
            <a:off x="3574536" y="5242256"/>
            <a:ext cx="5179663" cy="1200329"/>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Inclusive leaders are people who work to get everyone on the team involved. They not only like hearing new ideas from different people but they are willing to try them out. </a:t>
            </a:r>
          </a:p>
        </p:txBody>
      </p:sp>
      <p:pic>
        <p:nvPicPr>
          <p:cNvPr id="2" name="Picture 1">
            <a:extLst>
              <a:ext uri="{FF2B5EF4-FFF2-40B4-BE49-F238E27FC236}">
                <a16:creationId xmlns:a16="http://schemas.microsoft.com/office/drawing/2014/main" id="{C3413FFC-4C56-FDFD-8F26-E152F9550671}"/>
              </a:ext>
            </a:extLst>
          </p:cNvPr>
          <p:cNvPicPr>
            <a:picLocks noChangeAspect="1"/>
          </p:cNvPicPr>
          <p:nvPr/>
        </p:nvPicPr>
        <p:blipFill>
          <a:blip r:embed="rId2"/>
          <a:stretch>
            <a:fillRect/>
          </a:stretch>
        </p:blipFill>
        <p:spPr>
          <a:xfrm>
            <a:off x="389801" y="5085184"/>
            <a:ext cx="3019425" cy="1514475"/>
          </a:xfrm>
          <a:prstGeom prst="rect">
            <a:avLst/>
          </a:prstGeom>
        </p:spPr>
      </p:pic>
    </p:spTree>
    <p:extLst>
      <p:ext uri="{BB962C8B-B14F-4D97-AF65-F5344CB8AC3E}">
        <p14:creationId xmlns:p14="http://schemas.microsoft.com/office/powerpoint/2010/main" val="168489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a:extLst>
              <a:ext uri="{FF2B5EF4-FFF2-40B4-BE49-F238E27FC236}">
                <a16:creationId xmlns:a16="http://schemas.microsoft.com/office/drawing/2014/main" id="{8FD7BE09-E6B5-EF97-3C43-49D9C82E1038}"/>
              </a:ext>
            </a:extLst>
          </p:cNvPr>
          <p:cNvCxnSpPr>
            <a:cxnSpLocks/>
          </p:cNvCxnSpPr>
          <p:nvPr/>
        </p:nvCxnSpPr>
        <p:spPr>
          <a:xfrm>
            <a:off x="7617104" y="2320950"/>
            <a:ext cx="199720" cy="177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49F03453-C355-280B-F93C-B16D040C71E1}"/>
              </a:ext>
            </a:extLst>
          </p:cNvPr>
          <p:cNvCxnSpPr>
            <a:cxnSpLocks/>
          </p:cNvCxnSpPr>
          <p:nvPr/>
        </p:nvCxnSpPr>
        <p:spPr>
          <a:xfrm flipH="1">
            <a:off x="5953831" y="2102645"/>
            <a:ext cx="289814" cy="10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A406DF7-FF2F-F1F7-FA3C-17CD1A766342}"/>
              </a:ext>
            </a:extLst>
          </p:cNvPr>
          <p:cNvCxnSpPr/>
          <p:nvPr/>
        </p:nvCxnSpPr>
        <p:spPr>
          <a:xfrm flipH="1">
            <a:off x="2253852" y="3429001"/>
            <a:ext cx="1446611" cy="707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EE785C1B-8E4E-DBE6-2069-16E8EAA24A0E}"/>
              </a:ext>
            </a:extLst>
          </p:cNvPr>
          <p:cNvCxnSpPr>
            <a:cxnSpLocks/>
          </p:cNvCxnSpPr>
          <p:nvPr/>
        </p:nvCxnSpPr>
        <p:spPr>
          <a:xfrm flipH="1" flipV="1">
            <a:off x="2631765" y="2147064"/>
            <a:ext cx="1621618" cy="7203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84F1820B-482A-C231-0916-11A746730419}"/>
              </a:ext>
            </a:extLst>
          </p:cNvPr>
          <p:cNvCxnSpPr>
            <a:cxnSpLocks/>
          </p:cNvCxnSpPr>
          <p:nvPr/>
        </p:nvCxnSpPr>
        <p:spPr>
          <a:xfrm flipV="1">
            <a:off x="5120717" y="2360353"/>
            <a:ext cx="1114034" cy="5628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CF8ABFEF-DF36-ABDC-A667-3470478CB6F5}"/>
              </a:ext>
            </a:extLst>
          </p:cNvPr>
          <p:cNvCxnSpPr>
            <a:cxnSpLocks/>
          </p:cNvCxnSpPr>
          <p:nvPr/>
        </p:nvCxnSpPr>
        <p:spPr>
          <a:xfrm>
            <a:off x="5418293" y="3464229"/>
            <a:ext cx="1143478" cy="7176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14142401-BE28-6253-1EA0-DBC235D4C6D9}"/>
              </a:ext>
            </a:extLst>
          </p:cNvPr>
          <p:cNvSpPr/>
          <p:nvPr/>
        </p:nvSpPr>
        <p:spPr>
          <a:xfrm>
            <a:off x="3700463" y="2768170"/>
            <a:ext cx="2022559" cy="1212695"/>
          </a:xfrm>
          <a:prstGeom prst="ellipse">
            <a:avLst/>
          </a:prstGeom>
          <a:solidFill>
            <a:srgbClr val="00206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11" name="Oval 10">
            <a:extLst>
              <a:ext uri="{FF2B5EF4-FFF2-40B4-BE49-F238E27FC236}">
                <a16:creationId xmlns:a16="http://schemas.microsoft.com/office/drawing/2014/main" id="{8240B8FD-C13A-72CF-E9E5-B54392D6C41E}"/>
              </a:ext>
            </a:extLst>
          </p:cNvPr>
          <p:cNvSpPr/>
          <p:nvPr/>
        </p:nvSpPr>
        <p:spPr>
          <a:xfrm>
            <a:off x="6131755" y="1931558"/>
            <a:ext cx="1593056" cy="520089"/>
          </a:xfrm>
          <a:prstGeom prst="ellipse">
            <a:avLst/>
          </a:prstGeom>
          <a:solidFill>
            <a:schemeClr val="accent5">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12" name="TextBox 11">
            <a:extLst>
              <a:ext uri="{FF2B5EF4-FFF2-40B4-BE49-F238E27FC236}">
                <a16:creationId xmlns:a16="http://schemas.microsoft.com/office/drawing/2014/main" id="{0C667878-3DCC-DD71-5A58-8342A691E6E7}"/>
              </a:ext>
            </a:extLst>
          </p:cNvPr>
          <p:cNvSpPr txBox="1"/>
          <p:nvPr/>
        </p:nvSpPr>
        <p:spPr>
          <a:xfrm>
            <a:off x="3993866" y="2870381"/>
            <a:ext cx="1491260" cy="923330"/>
          </a:xfrm>
          <a:prstGeom prst="rect">
            <a:avLst/>
          </a:prstGeom>
          <a:noFill/>
        </p:spPr>
        <p:txBody>
          <a:bodyPr wrap="square" rtlCol="0">
            <a:spAutoFit/>
          </a:bodyPr>
          <a:lstStyle/>
          <a:p>
            <a:pPr algn="ctr" defTabSz="685800"/>
            <a:r>
              <a:rPr lang="en-GB" b="1" dirty="0">
                <a:solidFill>
                  <a:prstClr val="white"/>
                </a:solidFill>
                <a:latin typeface="Aptos" panose="02110004020202020204"/>
              </a:rPr>
              <a:t>Inclusive</a:t>
            </a:r>
            <a:r>
              <a:rPr lang="en-GB" sz="1500" b="1" dirty="0">
                <a:solidFill>
                  <a:prstClr val="white"/>
                </a:solidFill>
                <a:latin typeface="Aptos" panose="02110004020202020204"/>
              </a:rPr>
              <a:t> </a:t>
            </a:r>
            <a:r>
              <a:rPr lang="en-GB" b="1" dirty="0">
                <a:solidFill>
                  <a:prstClr val="white"/>
                </a:solidFill>
                <a:latin typeface="Aptos" panose="02110004020202020204"/>
              </a:rPr>
              <a:t>Leadership Principles</a:t>
            </a:r>
            <a:endParaRPr lang="en-GB" sz="1500" b="1" dirty="0">
              <a:solidFill>
                <a:prstClr val="white"/>
              </a:solidFill>
              <a:latin typeface="Aptos" panose="02110004020202020204"/>
            </a:endParaRPr>
          </a:p>
        </p:txBody>
      </p:sp>
      <p:sp>
        <p:nvSpPr>
          <p:cNvPr id="13" name="TextBox 12">
            <a:extLst>
              <a:ext uri="{FF2B5EF4-FFF2-40B4-BE49-F238E27FC236}">
                <a16:creationId xmlns:a16="http://schemas.microsoft.com/office/drawing/2014/main" id="{9F3CD1BF-8999-01D7-3166-C4708722396B}"/>
              </a:ext>
            </a:extLst>
          </p:cNvPr>
          <p:cNvSpPr txBox="1"/>
          <p:nvPr/>
        </p:nvSpPr>
        <p:spPr>
          <a:xfrm>
            <a:off x="6215146" y="2069842"/>
            <a:ext cx="1462643" cy="300082"/>
          </a:xfrm>
          <a:prstGeom prst="rect">
            <a:avLst/>
          </a:prstGeom>
          <a:noFill/>
        </p:spPr>
        <p:txBody>
          <a:bodyPr wrap="square" rtlCol="0">
            <a:spAutoFit/>
          </a:bodyPr>
          <a:lstStyle/>
          <a:p>
            <a:pPr algn="ctr" defTabSz="685800"/>
            <a:r>
              <a:rPr lang="en-GB" sz="1350" b="1" dirty="0">
                <a:solidFill>
                  <a:prstClr val="white"/>
                </a:solidFill>
                <a:latin typeface="Aptos" panose="02110004020202020204"/>
              </a:rPr>
              <a:t>Communication</a:t>
            </a:r>
          </a:p>
        </p:txBody>
      </p:sp>
      <p:sp>
        <p:nvSpPr>
          <p:cNvPr id="14" name="Oval 13">
            <a:extLst>
              <a:ext uri="{FF2B5EF4-FFF2-40B4-BE49-F238E27FC236}">
                <a16:creationId xmlns:a16="http://schemas.microsoft.com/office/drawing/2014/main" id="{F12A40AD-A22B-7B2E-724C-C1453D373CEC}"/>
              </a:ext>
            </a:extLst>
          </p:cNvPr>
          <p:cNvSpPr/>
          <p:nvPr/>
        </p:nvSpPr>
        <p:spPr>
          <a:xfrm>
            <a:off x="6072962" y="4248746"/>
            <a:ext cx="1508486" cy="650081"/>
          </a:xfrm>
          <a:prstGeom prst="ellipse">
            <a:avLst/>
          </a:prstGeom>
          <a:solidFill>
            <a:schemeClr val="tx2">
              <a:lumMod val="75000"/>
              <a:lumOff val="2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15" name="Oval 14">
            <a:extLst>
              <a:ext uri="{FF2B5EF4-FFF2-40B4-BE49-F238E27FC236}">
                <a16:creationId xmlns:a16="http://schemas.microsoft.com/office/drawing/2014/main" id="{CE32150C-5F42-AFE2-D4A0-C17E0CED1BE7}"/>
              </a:ext>
            </a:extLst>
          </p:cNvPr>
          <p:cNvSpPr/>
          <p:nvPr/>
        </p:nvSpPr>
        <p:spPr>
          <a:xfrm>
            <a:off x="735806" y="4004074"/>
            <a:ext cx="1593056" cy="650081"/>
          </a:xfrm>
          <a:prstGeom prst="ellipse">
            <a:avLst/>
          </a:prstGeom>
          <a:solidFill>
            <a:schemeClr val="accent6">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dirty="0">
              <a:solidFill>
                <a:prstClr val="white"/>
              </a:solidFill>
              <a:latin typeface="Aptos" panose="02110004020202020204"/>
            </a:endParaRPr>
          </a:p>
        </p:txBody>
      </p:sp>
      <p:sp>
        <p:nvSpPr>
          <p:cNvPr id="16" name="Oval 15">
            <a:extLst>
              <a:ext uri="{FF2B5EF4-FFF2-40B4-BE49-F238E27FC236}">
                <a16:creationId xmlns:a16="http://schemas.microsoft.com/office/drawing/2014/main" id="{84365A29-5C4D-6869-2C33-40A6C438C50D}"/>
              </a:ext>
            </a:extLst>
          </p:cNvPr>
          <p:cNvSpPr/>
          <p:nvPr/>
        </p:nvSpPr>
        <p:spPr>
          <a:xfrm>
            <a:off x="1026027" y="1874406"/>
            <a:ext cx="1593056" cy="4218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17" name="TextBox 16">
            <a:extLst>
              <a:ext uri="{FF2B5EF4-FFF2-40B4-BE49-F238E27FC236}">
                <a16:creationId xmlns:a16="http://schemas.microsoft.com/office/drawing/2014/main" id="{6CB621D8-957A-8EFC-1F1D-060BCBDDA09A}"/>
              </a:ext>
            </a:extLst>
          </p:cNvPr>
          <p:cNvSpPr txBox="1"/>
          <p:nvPr/>
        </p:nvSpPr>
        <p:spPr>
          <a:xfrm>
            <a:off x="1155558" y="1950022"/>
            <a:ext cx="1443038" cy="300082"/>
          </a:xfrm>
          <a:prstGeom prst="rect">
            <a:avLst/>
          </a:prstGeom>
          <a:noFill/>
        </p:spPr>
        <p:txBody>
          <a:bodyPr wrap="square" rtlCol="0">
            <a:spAutoFit/>
          </a:bodyPr>
          <a:lstStyle/>
          <a:p>
            <a:pPr algn="ctr" defTabSz="685800"/>
            <a:r>
              <a:rPr lang="en-GB" sz="1350" b="1" dirty="0">
                <a:solidFill>
                  <a:srgbClr val="002060"/>
                </a:solidFill>
                <a:latin typeface="Aptos" panose="02110004020202020204"/>
              </a:rPr>
              <a:t>Role Model</a:t>
            </a:r>
          </a:p>
        </p:txBody>
      </p:sp>
      <p:sp>
        <p:nvSpPr>
          <p:cNvPr id="18" name="TextBox 17">
            <a:extLst>
              <a:ext uri="{FF2B5EF4-FFF2-40B4-BE49-F238E27FC236}">
                <a16:creationId xmlns:a16="http://schemas.microsoft.com/office/drawing/2014/main" id="{774ED3B3-4F6B-2846-3D2C-BC88FB80D659}"/>
              </a:ext>
            </a:extLst>
          </p:cNvPr>
          <p:cNvSpPr txBox="1"/>
          <p:nvPr/>
        </p:nvSpPr>
        <p:spPr>
          <a:xfrm>
            <a:off x="6131755" y="4448632"/>
            <a:ext cx="1443038" cy="300082"/>
          </a:xfrm>
          <a:prstGeom prst="rect">
            <a:avLst/>
          </a:prstGeom>
          <a:noFill/>
        </p:spPr>
        <p:txBody>
          <a:bodyPr wrap="square" rtlCol="0">
            <a:spAutoFit/>
          </a:bodyPr>
          <a:lstStyle/>
          <a:p>
            <a:pPr algn="ctr" defTabSz="685800"/>
            <a:r>
              <a:rPr lang="en-GB" sz="1350" b="1" dirty="0">
                <a:solidFill>
                  <a:prstClr val="white"/>
                </a:solidFill>
                <a:latin typeface="Aptos" panose="02110004020202020204"/>
              </a:rPr>
              <a:t>Feedback</a:t>
            </a:r>
          </a:p>
        </p:txBody>
      </p:sp>
      <p:sp>
        <p:nvSpPr>
          <p:cNvPr id="19" name="TextBox 18">
            <a:extLst>
              <a:ext uri="{FF2B5EF4-FFF2-40B4-BE49-F238E27FC236}">
                <a16:creationId xmlns:a16="http://schemas.microsoft.com/office/drawing/2014/main" id="{2D2C61F5-3970-80E6-476D-EEBFE02FCAE5}"/>
              </a:ext>
            </a:extLst>
          </p:cNvPr>
          <p:cNvSpPr txBox="1"/>
          <p:nvPr/>
        </p:nvSpPr>
        <p:spPr>
          <a:xfrm>
            <a:off x="810814" y="4190614"/>
            <a:ext cx="1443038" cy="300082"/>
          </a:xfrm>
          <a:prstGeom prst="rect">
            <a:avLst/>
          </a:prstGeom>
          <a:noFill/>
        </p:spPr>
        <p:txBody>
          <a:bodyPr wrap="square" rtlCol="0">
            <a:spAutoFit/>
          </a:bodyPr>
          <a:lstStyle/>
          <a:p>
            <a:pPr algn="ctr" defTabSz="685800"/>
            <a:r>
              <a:rPr lang="en-GB" sz="1350" b="1" dirty="0">
                <a:solidFill>
                  <a:schemeClr val="bg2"/>
                </a:solidFill>
                <a:latin typeface="Aptos" panose="02110004020202020204"/>
              </a:rPr>
              <a:t>Other Traits</a:t>
            </a:r>
          </a:p>
        </p:txBody>
      </p:sp>
      <p:sp>
        <p:nvSpPr>
          <p:cNvPr id="22" name="Oval 21">
            <a:extLst>
              <a:ext uri="{FF2B5EF4-FFF2-40B4-BE49-F238E27FC236}">
                <a16:creationId xmlns:a16="http://schemas.microsoft.com/office/drawing/2014/main" id="{86E44093-C79C-728C-3F01-1829CE65ABE8}"/>
              </a:ext>
            </a:extLst>
          </p:cNvPr>
          <p:cNvSpPr/>
          <p:nvPr/>
        </p:nvSpPr>
        <p:spPr>
          <a:xfrm rot="743300">
            <a:off x="36025" y="4738700"/>
            <a:ext cx="1026916" cy="447290"/>
          </a:xfrm>
          <a:prstGeom prst="ellipse">
            <a:avLst/>
          </a:prstGeom>
          <a:solidFill>
            <a:schemeClr val="accent6">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23" name="Oval 22">
            <a:extLst>
              <a:ext uri="{FF2B5EF4-FFF2-40B4-BE49-F238E27FC236}">
                <a16:creationId xmlns:a16="http://schemas.microsoft.com/office/drawing/2014/main" id="{E2F86F60-E88F-4486-BA98-01361EF093FB}"/>
              </a:ext>
            </a:extLst>
          </p:cNvPr>
          <p:cNvSpPr/>
          <p:nvPr/>
        </p:nvSpPr>
        <p:spPr>
          <a:xfrm>
            <a:off x="1098966" y="5229322"/>
            <a:ext cx="1026916" cy="447290"/>
          </a:xfrm>
          <a:prstGeom prst="ellipse">
            <a:avLst/>
          </a:prstGeom>
          <a:solidFill>
            <a:schemeClr val="accent6">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24" name="Oval 23">
            <a:extLst>
              <a:ext uri="{FF2B5EF4-FFF2-40B4-BE49-F238E27FC236}">
                <a16:creationId xmlns:a16="http://schemas.microsoft.com/office/drawing/2014/main" id="{44DEB1F6-0DF5-1949-2A12-0F755AB46ADB}"/>
              </a:ext>
            </a:extLst>
          </p:cNvPr>
          <p:cNvSpPr/>
          <p:nvPr/>
        </p:nvSpPr>
        <p:spPr>
          <a:xfrm rot="20834257">
            <a:off x="2234651" y="4762055"/>
            <a:ext cx="1026916" cy="447290"/>
          </a:xfrm>
          <a:prstGeom prst="ellipse">
            <a:avLst/>
          </a:prstGeom>
          <a:solidFill>
            <a:schemeClr val="accent6">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25" name="TextBox 24">
            <a:extLst>
              <a:ext uri="{FF2B5EF4-FFF2-40B4-BE49-F238E27FC236}">
                <a16:creationId xmlns:a16="http://schemas.microsoft.com/office/drawing/2014/main" id="{1A0277CD-F9C3-2A24-81F4-C2F8C6D81999}"/>
              </a:ext>
            </a:extLst>
          </p:cNvPr>
          <p:cNvSpPr txBox="1"/>
          <p:nvPr/>
        </p:nvSpPr>
        <p:spPr>
          <a:xfrm rot="948455">
            <a:off x="-172037" y="4807530"/>
            <a:ext cx="1443038" cy="300082"/>
          </a:xfrm>
          <a:prstGeom prst="rect">
            <a:avLst/>
          </a:prstGeom>
          <a:noFill/>
        </p:spPr>
        <p:txBody>
          <a:bodyPr wrap="square" rtlCol="0">
            <a:spAutoFit/>
          </a:bodyPr>
          <a:lstStyle/>
          <a:p>
            <a:pPr algn="ctr" defTabSz="685800"/>
            <a:r>
              <a:rPr lang="en-GB" sz="1350" b="1" dirty="0">
                <a:latin typeface="Aptos" panose="02110004020202020204"/>
              </a:rPr>
              <a:t>Reliable</a:t>
            </a:r>
          </a:p>
        </p:txBody>
      </p:sp>
      <p:sp>
        <p:nvSpPr>
          <p:cNvPr id="26" name="TextBox 25">
            <a:extLst>
              <a:ext uri="{FF2B5EF4-FFF2-40B4-BE49-F238E27FC236}">
                <a16:creationId xmlns:a16="http://schemas.microsoft.com/office/drawing/2014/main" id="{EC53D197-0533-6173-CA57-027D9FF63CFC}"/>
              </a:ext>
            </a:extLst>
          </p:cNvPr>
          <p:cNvSpPr txBox="1"/>
          <p:nvPr/>
        </p:nvSpPr>
        <p:spPr>
          <a:xfrm>
            <a:off x="890904" y="5311475"/>
            <a:ext cx="1443038" cy="300082"/>
          </a:xfrm>
          <a:prstGeom prst="rect">
            <a:avLst/>
          </a:prstGeom>
          <a:noFill/>
        </p:spPr>
        <p:txBody>
          <a:bodyPr wrap="square" rtlCol="0">
            <a:spAutoFit/>
          </a:bodyPr>
          <a:lstStyle/>
          <a:p>
            <a:pPr algn="ctr" defTabSz="685800"/>
            <a:r>
              <a:rPr lang="en-GB" sz="1350" b="1" dirty="0">
                <a:latin typeface="Aptos" panose="02110004020202020204"/>
              </a:rPr>
              <a:t>Decisive</a:t>
            </a:r>
          </a:p>
        </p:txBody>
      </p:sp>
      <p:sp>
        <p:nvSpPr>
          <p:cNvPr id="27" name="TextBox 26">
            <a:extLst>
              <a:ext uri="{FF2B5EF4-FFF2-40B4-BE49-F238E27FC236}">
                <a16:creationId xmlns:a16="http://schemas.microsoft.com/office/drawing/2014/main" id="{8782C855-CB81-C37B-4564-E464B3E1ACB8}"/>
              </a:ext>
            </a:extLst>
          </p:cNvPr>
          <p:cNvSpPr txBox="1"/>
          <p:nvPr/>
        </p:nvSpPr>
        <p:spPr>
          <a:xfrm rot="20749408">
            <a:off x="2026588" y="4818954"/>
            <a:ext cx="1443038" cy="300082"/>
          </a:xfrm>
          <a:prstGeom prst="rect">
            <a:avLst/>
          </a:prstGeom>
          <a:noFill/>
        </p:spPr>
        <p:txBody>
          <a:bodyPr wrap="square" rtlCol="0">
            <a:spAutoFit/>
          </a:bodyPr>
          <a:lstStyle/>
          <a:p>
            <a:pPr algn="ctr" defTabSz="685800"/>
            <a:r>
              <a:rPr lang="en-GB" sz="1350" b="1" dirty="0">
                <a:latin typeface="Aptos" panose="02110004020202020204"/>
              </a:rPr>
              <a:t>Open</a:t>
            </a:r>
          </a:p>
        </p:txBody>
      </p:sp>
      <p:cxnSp>
        <p:nvCxnSpPr>
          <p:cNvPr id="31" name="Straight Arrow Connector 30">
            <a:extLst>
              <a:ext uri="{FF2B5EF4-FFF2-40B4-BE49-F238E27FC236}">
                <a16:creationId xmlns:a16="http://schemas.microsoft.com/office/drawing/2014/main" id="{F98E086E-C4B1-95C1-75CA-2C0805C06A7C}"/>
              </a:ext>
            </a:extLst>
          </p:cNvPr>
          <p:cNvCxnSpPr/>
          <p:nvPr/>
        </p:nvCxnSpPr>
        <p:spPr>
          <a:xfrm flipH="1">
            <a:off x="607219" y="4467613"/>
            <a:ext cx="203594" cy="186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6F7EAAC-6A1A-10F5-7C99-56279D51C423}"/>
              </a:ext>
            </a:extLst>
          </p:cNvPr>
          <p:cNvCxnSpPr>
            <a:stCxn id="15" idx="4"/>
          </p:cNvCxnSpPr>
          <p:nvPr/>
        </p:nvCxnSpPr>
        <p:spPr>
          <a:xfrm>
            <a:off x="1532334" y="4654155"/>
            <a:ext cx="13911" cy="4893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7B7994A7-D01C-A871-D43A-4677E58909DA}"/>
              </a:ext>
            </a:extLst>
          </p:cNvPr>
          <p:cNvCxnSpPr>
            <a:stCxn id="15" idx="5"/>
          </p:cNvCxnSpPr>
          <p:nvPr/>
        </p:nvCxnSpPr>
        <p:spPr>
          <a:xfrm>
            <a:off x="2095564" y="4558953"/>
            <a:ext cx="266694" cy="2817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DCA5C1F3-F534-0FB6-1225-BE0FFBC3C70D}"/>
              </a:ext>
            </a:extLst>
          </p:cNvPr>
          <p:cNvSpPr/>
          <p:nvPr/>
        </p:nvSpPr>
        <p:spPr>
          <a:xfrm>
            <a:off x="7666018" y="5141185"/>
            <a:ext cx="1377506" cy="650081"/>
          </a:xfrm>
          <a:prstGeom prst="ellipse">
            <a:avLst/>
          </a:prstGeom>
          <a:solidFill>
            <a:schemeClr val="tx2">
              <a:lumMod val="25000"/>
              <a:lumOff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37" name="Oval 36">
            <a:extLst>
              <a:ext uri="{FF2B5EF4-FFF2-40B4-BE49-F238E27FC236}">
                <a16:creationId xmlns:a16="http://schemas.microsoft.com/office/drawing/2014/main" id="{EB20BDDC-B413-3D1F-807D-FA338BFD4752}"/>
              </a:ext>
            </a:extLst>
          </p:cNvPr>
          <p:cNvSpPr/>
          <p:nvPr/>
        </p:nvSpPr>
        <p:spPr>
          <a:xfrm>
            <a:off x="7850489" y="4119177"/>
            <a:ext cx="1254522" cy="729668"/>
          </a:xfrm>
          <a:prstGeom prst="ellipse">
            <a:avLst/>
          </a:prstGeom>
          <a:solidFill>
            <a:schemeClr val="tx2">
              <a:lumMod val="25000"/>
              <a:lumOff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38" name="Oval 37">
            <a:extLst>
              <a:ext uri="{FF2B5EF4-FFF2-40B4-BE49-F238E27FC236}">
                <a16:creationId xmlns:a16="http://schemas.microsoft.com/office/drawing/2014/main" id="{F00A02A9-51AD-448D-B269-6D1AE1FD62AD}"/>
              </a:ext>
            </a:extLst>
          </p:cNvPr>
          <p:cNvSpPr/>
          <p:nvPr/>
        </p:nvSpPr>
        <p:spPr>
          <a:xfrm>
            <a:off x="4432536" y="4111663"/>
            <a:ext cx="1397162" cy="447290"/>
          </a:xfrm>
          <a:prstGeom prst="ellipse">
            <a:avLst/>
          </a:prstGeom>
          <a:solidFill>
            <a:schemeClr val="tx2">
              <a:lumMod val="25000"/>
              <a:lumOff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39" name="Oval 38">
            <a:extLst>
              <a:ext uri="{FF2B5EF4-FFF2-40B4-BE49-F238E27FC236}">
                <a16:creationId xmlns:a16="http://schemas.microsoft.com/office/drawing/2014/main" id="{A9B01E2F-647A-D828-3232-3C2F1CD78D6F}"/>
              </a:ext>
            </a:extLst>
          </p:cNvPr>
          <p:cNvSpPr/>
          <p:nvPr/>
        </p:nvSpPr>
        <p:spPr>
          <a:xfrm>
            <a:off x="4295693" y="4768307"/>
            <a:ext cx="1670849" cy="663094"/>
          </a:xfrm>
          <a:prstGeom prst="ellipse">
            <a:avLst/>
          </a:prstGeom>
          <a:solidFill>
            <a:schemeClr val="tx2">
              <a:lumMod val="25000"/>
              <a:lumOff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40" name="Oval 39">
            <a:extLst>
              <a:ext uri="{FF2B5EF4-FFF2-40B4-BE49-F238E27FC236}">
                <a16:creationId xmlns:a16="http://schemas.microsoft.com/office/drawing/2014/main" id="{02348F3F-B388-FFC6-6AB8-B1E1ABD71920}"/>
              </a:ext>
            </a:extLst>
          </p:cNvPr>
          <p:cNvSpPr/>
          <p:nvPr/>
        </p:nvSpPr>
        <p:spPr>
          <a:xfrm>
            <a:off x="5829698" y="5141185"/>
            <a:ext cx="1781968" cy="788880"/>
          </a:xfrm>
          <a:prstGeom prst="ellipse">
            <a:avLst/>
          </a:prstGeom>
          <a:solidFill>
            <a:schemeClr val="tx2">
              <a:lumMod val="25000"/>
              <a:lumOff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41" name="TextBox 40">
            <a:extLst>
              <a:ext uri="{FF2B5EF4-FFF2-40B4-BE49-F238E27FC236}">
                <a16:creationId xmlns:a16="http://schemas.microsoft.com/office/drawing/2014/main" id="{AF060B95-C090-DFEE-46F5-D0CEC49EEAEB}"/>
              </a:ext>
            </a:extLst>
          </p:cNvPr>
          <p:cNvSpPr txBox="1"/>
          <p:nvPr/>
        </p:nvSpPr>
        <p:spPr>
          <a:xfrm>
            <a:off x="4445453" y="4190614"/>
            <a:ext cx="1443038" cy="300082"/>
          </a:xfrm>
          <a:prstGeom prst="rect">
            <a:avLst/>
          </a:prstGeom>
          <a:noFill/>
        </p:spPr>
        <p:txBody>
          <a:bodyPr wrap="square" rtlCol="0">
            <a:spAutoFit/>
          </a:bodyPr>
          <a:lstStyle/>
          <a:p>
            <a:pPr algn="ctr" defTabSz="685800"/>
            <a:r>
              <a:rPr lang="en-GB" sz="1350" b="1" dirty="0">
                <a:latin typeface="Aptos" panose="02110004020202020204"/>
              </a:rPr>
              <a:t>Constructive</a:t>
            </a:r>
          </a:p>
        </p:txBody>
      </p:sp>
      <p:sp>
        <p:nvSpPr>
          <p:cNvPr id="42" name="TextBox 41">
            <a:extLst>
              <a:ext uri="{FF2B5EF4-FFF2-40B4-BE49-F238E27FC236}">
                <a16:creationId xmlns:a16="http://schemas.microsoft.com/office/drawing/2014/main" id="{F83213C3-65DE-9B86-1959-A5EBD7A019C0}"/>
              </a:ext>
            </a:extLst>
          </p:cNvPr>
          <p:cNvSpPr txBox="1"/>
          <p:nvPr/>
        </p:nvSpPr>
        <p:spPr>
          <a:xfrm>
            <a:off x="4336237" y="4880082"/>
            <a:ext cx="1589759" cy="461665"/>
          </a:xfrm>
          <a:prstGeom prst="rect">
            <a:avLst/>
          </a:prstGeom>
          <a:noFill/>
        </p:spPr>
        <p:txBody>
          <a:bodyPr wrap="square" rtlCol="0">
            <a:spAutoFit/>
          </a:bodyPr>
          <a:lstStyle/>
          <a:p>
            <a:pPr algn="ctr" defTabSz="685800"/>
            <a:r>
              <a:rPr lang="en-GB" sz="1200" b="1" dirty="0">
                <a:latin typeface="Aptos" panose="02110004020202020204"/>
              </a:rPr>
              <a:t>Knows Individual Strengths</a:t>
            </a:r>
          </a:p>
        </p:txBody>
      </p:sp>
      <p:sp>
        <p:nvSpPr>
          <p:cNvPr id="43" name="TextBox 42">
            <a:extLst>
              <a:ext uri="{FF2B5EF4-FFF2-40B4-BE49-F238E27FC236}">
                <a16:creationId xmlns:a16="http://schemas.microsoft.com/office/drawing/2014/main" id="{BEFA042A-D6F3-222F-7A61-FCFF52629793}"/>
              </a:ext>
            </a:extLst>
          </p:cNvPr>
          <p:cNvSpPr txBox="1"/>
          <p:nvPr/>
        </p:nvSpPr>
        <p:spPr>
          <a:xfrm>
            <a:off x="7758361" y="4250406"/>
            <a:ext cx="1443038" cy="461665"/>
          </a:xfrm>
          <a:prstGeom prst="rect">
            <a:avLst/>
          </a:prstGeom>
          <a:noFill/>
        </p:spPr>
        <p:txBody>
          <a:bodyPr wrap="square" rtlCol="0">
            <a:spAutoFit/>
          </a:bodyPr>
          <a:lstStyle/>
          <a:p>
            <a:pPr algn="ctr" defTabSz="685800"/>
            <a:r>
              <a:rPr lang="en-GB" sz="1200" b="1" dirty="0">
                <a:latin typeface="Aptos" panose="02110004020202020204"/>
              </a:rPr>
              <a:t>Considers </a:t>
            </a:r>
          </a:p>
          <a:p>
            <a:pPr algn="ctr" defTabSz="685800"/>
            <a:r>
              <a:rPr lang="en-GB" sz="1200" b="1" dirty="0">
                <a:latin typeface="Aptos" panose="02110004020202020204"/>
              </a:rPr>
              <a:t>Career Growth</a:t>
            </a:r>
          </a:p>
        </p:txBody>
      </p:sp>
      <p:sp>
        <p:nvSpPr>
          <p:cNvPr id="44" name="TextBox 43">
            <a:extLst>
              <a:ext uri="{FF2B5EF4-FFF2-40B4-BE49-F238E27FC236}">
                <a16:creationId xmlns:a16="http://schemas.microsoft.com/office/drawing/2014/main" id="{971477CE-9936-BAC6-C9DB-19529237B4ED}"/>
              </a:ext>
            </a:extLst>
          </p:cNvPr>
          <p:cNvSpPr txBox="1"/>
          <p:nvPr/>
        </p:nvSpPr>
        <p:spPr>
          <a:xfrm>
            <a:off x="7633252" y="5279984"/>
            <a:ext cx="1443038" cy="415498"/>
          </a:xfrm>
          <a:prstGeom prst="rect">
            <a:avLst/>
          </a:prstGeom>
          <a:noFill/>
        </p:spPr>
        <p:txBody>
          <a:bodyPr wrap="square" rtlCol="0">
            <a:spAutoFit/>
          </a:bodyPr>
          <a:lstStyle/>
          <a:p>
            <a:pPr algn="ctr" defTabSz="685800"/>
            <a:r>
              <a:rPr lang="en-GB" sz="1050" b="1" dirty="0">
                <a:latin typeface="Aptos" panose="02110004020202020204"/>
              </a:rPr>
              <a:t>Understands Team Dynamics</a:t>
            </a:r>
          </a:p>
        </p:txBody>
      </p:sp>
      <p:sp>
        <p:nvSpPr>
          <p:cNvPr id="45" name="TextBox 44">
            <a:extLst>
              <a:ext uri="{FF2B5EF4-FFF2-40B4-BE49-F238E27FC236}">
                <a16:creationId xmlns:a16="http://schemas.microsoft.com/office/drawing/2014/main" id="{96F9AD9C-C6BA-C315-B48A-182FF48BA3B5}"/>
              </a:ext>
            </a:extLst>
          </p:cNvPr>
          <p:cNvSpPr txBox="1"/>
          <p:nvPr/>
        </p:nvSpPr>
        <p:spPr>
          <a:xfrm>
            <a:off x="5856879" y="5235964"/>
            <a:ext cx="1781963" cy="646331"/>
          </a:xfrm>
          <a:prstGeom prst="rect">
            <a:avLst/>
          </a:prstGeom>
          <a:noFill/>
        </p:spPr>
        <p:txBody>
          <a:bodyPr wrap="square" rtlCol="0">
            <a:spAutoFit/>
          </a:bodyPr>
          <a:lstStyle/>
          <a:p>
            <a:pPr algn="ctr" defTabSz="685800"/>
            <a:r>
              <a:rPr lang="en-GB" sz="1200" b="1" dirty="0">
                <a:latin typeface="Aptos" panose="02110004020202020204"/>
              </a:rPr>
              <a:t>Awareness of own strengths and</a:t>
            </a:r>
          </a:p>
          <a:p>
            <a:pPr algn="ctr" defTabSz="685800"/>
            <a:r>
              <a:rPr lang="en-GB" sz="1200" b="1" dirty="0">
                <a:latin typeface="Aptos" panose="02110004020202020204"/>
              </a:rPr>
              <a:t>weaknesses</a:t>
            </a:r>
          </a:p>
        </p:txBody>
      </p:sp>
      <p:cxnSp>
        <p:nvCxnSpPr>
          <p:cNvPr id="48" name="Straight Arrow Connector 47">
            <a:extLst>
              <a:ext uri="{FF2B5EF4-FFF2-40B4-BE49-F238E27FC236}">
                <a16:creationId xmlns:a16="http://schemas.microsoft.com/office/drawing/2014/main" id="{6C2AD363-EE3F-7F9B-62F1-BF6343E79EBF}"/>
              </a:ext>
            </a:extLst>
          </p:cNvPr>
          <p:cNvCxnSpPr>
            <a:cxnSpLocks/>
          </p:cNvCxnSpPr>
          <p:nvPr/>
        </p:nvCxnSpPr>
        <p:spPr>
          <a:xfrm>
            <a:off x="7415656" y="4772205"/>
            <a:ext cx="356782" cy="3602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F3B521F-A36E-C9A9-B91D-12ACB0CBADD1}"/>
              </a:ext>
            </a:extLst>
          </p:cNvPr>
          <p:cNvCxnSpPr>
            <a:cxnSpLocks/>
          </p:cNvCxnSpPr>
          <p:nvPr/>
        </p:nvCxnSpPr>
        <p:spPr>
          <a:xfrm>
            <a:off x="6869489" y="4907534"/>
            <a:ext cx="0" cy="233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0A75564-7F0C-0EE6-8150-5D7C6CDE3591}"/>
              </a:ext>
            </a:extLst>
          </p:cNvPr>
          <p:cNvCxnSpPr>
            <a:cxnSpLocks/>
          </p:cNvCxnSpPr>
          <p:nvPr/>
        </p:nvCxnSpPr>
        <p:spPr>
          <a:xfrm flipH="1">
            <a:off x="5891962" y="4722920"/>
            <a:ext cx="246668" cy="163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C2A07EDD-9C6C-92B6-7DF8-3A37032C614C}"/>
              </a:ext>
            </a:extLst>
          </p:cNvPr>
          <p:cNvCxnSpPr>
            <a:cxnSpLocks/>
            <a:endCxn id="41" idx="3"/>
          </p:cNvCxnSpPr>
          <p:nvPr/>
        </p:nvCxnSpPr>
        <p:spPr>
          <a:xfrm flipH="1" flipV="1">
            <a:off x="5888491" y="4340655"/>
            <a:ext cx="280391" cy="69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8923F76F-66E0-AFC1-8165-5F8395EDB3AA}"/>
              </a:ext>
            </a:extLst>
          </p:cNvPr>
          <p:cNvCxnSpPr>
            <a:cxnSpLocks/>
          </p:cNvCxnSpPr>
          <p:nvPr/>
        </p:nvCxnSpPr>
        <p:spPr>
          <a:xfrm flipV="1">
            <a:off x="7574074" y="4463719"/>
            <a:ext cx="250638" cy="40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Oval 60">
            <a:extLst>
              <a:ext uri="{FF2B5EF4-FFF2-40B4-BE49-F238E27FC236}">
                <a16:creationId xmlns:a16="http://schemas.microsoft.com/office/drawing/2014/main" id="{1C20A144-14B5-230E-18B7-374D33E2F5F1}"/>
              </a:ext>
            </a:extLst>
          </p:cNvPr>
          <p:cNvSpPr/>
          <p:nvPr/>
        </p:nvSpPr>
        <p:spPr>
          <a:xfrm>
            <a:off x="6256356" y="949876"/>
            <a:ext cx="1443038" cy="555667"/>
          </a:xfrm>
          <a:prstGeom prst="ellipse">
            <a:avLst/>
          </a:prstGeom>
          <a:solidFill>
            <a:schemeClr val="accent5">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62" name="Oval 61">
            <a:extLst>
              <a:ext uri="{FF2B5EF4-FFF2-40B4-BE49-F238E27FC236}">
                <a16:creationId xmlns:a16="http://schemas.microsoft.com/office/drawing/2014/main" id="{5082D1CE-9F1F-BC30-6577-DDC9F53B020B}"/>
              </a:ext>
            </a:extLst>
          </p:cNvPr>
          <p:cNvSpPr/>
          <p:nvPr/>
        </p:nvSpPr>
        <p:spPr>
          <a:xfrm>
            <a:off x="4067627" y="1787679"/>
            <a:ext cx="1843087" cy="561860"/>
          </a:xfrm>
          <a:prstGeom prst="ellipse">
            <a:avLst/>
          </a:prstGeom>
          <a:solidFill>
            <a:schemeClr val="accent5">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63" name="Oval 62">
            <a:extLst>
              <a:ext uri="{FF2B5EF4-FFF2-40B4-BE49-F238E27FC236}">
                <a16:creationId xmlns:a16="http://schemas.microsoft.com/office/drawing/2014/main" id="{E19E1529-422F-FD80-3651-478B288D8E91}"/>
              </a:ext>
            </a:extLst>
          </p:cNvPr>
          <p:cNvSpPr/>
          <p:nvPr/>
        </p:nvSpPr>
        <p:spPr>
          <a:xfrm>
            <a:off x="4493920" y="1022174"/>
            <a:ext cx="1443038" cy="464262"/>
          </a:xfrm>
          <a:prstGeom prst="ellipse">
            <a:avLst/>
          </a:prstGeom>
          <a:solidFill>
            <a:schemeClr val="accent5">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64" name="Oval 63">
            <a:extLst>
              <a:ext uri="{FF2B5EF4-FFF2-40B4-BE49-F238E27FC236}">
                <a16:creationId xmlns:a16="http://schemas.microsoft.com/office/drawing/2014/main" id="{8F6927A8-D042-4C66-4DD2-5C5CC94181C1}"/>
              </a:ext>
            </a:extLst>
          </p:cNvPr>
          <p:cNvSpPr/>
          <p:nvPr/>
        </p:nvSpPr>
        <p:spPr>
          <a:xfrm>
            <a:off x="7611665" y="1505251"/>
            <a:ext cx="1496472" cy="447290"/>
          </a:xfrm>
          <a:prstGeom prst="ellipse">
            <a:avLst/>
          </a:prstGeom>
          <a:solidFill>
            <a:schemeClr val="accent5">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65" name="Oval 64">
            <a:extLst>
              <a:ext uri="{FF2B5EF4-FFF2-40B4-BE49-F238E27FC236}">
                <a16:creationId xmlns:a16="http://schemas.microsoft.com/office/drawing/2014/main" id="{F3D0895C-ED56-718D-0CAC-19BAC3C86CB0}"/>
              </a:ext>
            </a:extLst>
          </p:cNvPr>
          <p:cNvSpPr/>
          <p:nvPr/>
        </p:nvSpPr>
        <p:spPr>
          <a:xfrm>
            <a:off x="6012367" y="2837709"/>
            <a:ext cx="1586772" cy="639372"/>
          </a:xfrm>
          <a:prstGeom prst="ellipse">
            <a:avLst/>
          </a:prstGeom>
          <a:solidFill>
            <a:schemeClr val="accent5">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66" name="Oval 65">
            <a:extLst>
              <a:ext uri="{FF2B5EF4-FFF2-40B4-BE49-F238E27FC236}">
                <a16:creationId xmlns:a16="http://schemas.microsoft.com/office/drawing/2014/main" id="{8866637D-BF19-B082-5084-6874288949DD}"/>
              </a:ext>
            </a:extLst>
          </p:cNvPr>
          <p:cNvSpPr/>
          <p:nvPr/>
        </p:nvSpPr>
        <p:spPr>
          <a:xfrm>
            <a:off x="7638841" y="2449053"/>
            <a:ext cx="1428356" cy="616579"/>
          </a:xfrm>
          <a:prstGeom prst="ellipse">
            <a:avLst/>
          </a:prstGeom>
          <a:solidFill>
            <a:schemeClr val="accent5">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67" name="TextBox 66">
            <a:extLst>
              <a:ext uri="{FF2B5EF4-FFF2-40B4-BE49-F238E27FC236}">
                <a16:creationId xmlns:a16="http://schemas.microsoft.com/office/drawing/2014/main" id="{B949FAFB-C8F9-C336-0982-2518CF0A9934}"/>
              </a:ext>
            </a:extLst>
          </p:cNvPr>
          <p:cNvSpPr txBox="1"/>
          <p:nvPr/>
        </p:nvSpPr>
        <p:spPr>
          <a:xfrm>
            <a:off x="7677790" y="1604136"/>
            <a:ext cx="1443038" cy="300082"/>
          </a:xfrm>
          <a:prstGeom prst="rect">
            <a:avLst/>
          </a:prstGeom>
          <a:noFill/>
        </p:spPr>
        <p:txBody>
          <a:bodyPr wrap="square" rtlCol="0">
            <a:spAutoFit/>
          </a:bodyPr>
          <a:lstStyle/>
          <a:p>
            <a:pPr algn="ctr" defTabSz="685800"/>
            <a:r>
              <a:rPr lang="en-GB" sz="1350" b="1" dirty="0">
                <a:latin typeface="Aptos" panose="02110004020202020204"/>
              </a:rPr>
              <a:t>Active </a:t>
            </a:r>
            <a:r>
              <a:rPr lang="en-GB" sz="1200" b="1" dirty="0">
                <a:latin typeface="Aptos" panose="02110004020202020204"/>
              </a:rPr>
              <a:t>Listening</a:t>
            </a:r>
            <a:endParaRPr lang="en-GB" sz="1350" b="1" dirty="0">
              <a:latin typeface="Aptos" panose="02110004020202020204"/>
            </a:endParaRPr>
          </a:p>
        </p:txBody>
      </p:sp>
      <p:sp>
        <p:nvSpPr>
          <p:cNvPr id="68" name="TextBox 67">
            <a:extLst>
              <a:ext uri="{FF2B5EF4-FFF2-40B4-BE49-F238E27FC236}">
                <a16:creationId xmlns:a16="http://schemas.microsoft.com/office/drawing/2014/main" id="{B6ACEC09-5E31-CB03-DF38-0E282F64A62F}"/>
              </a:ext>
            </a:extLst>
          </p:cNvPr>
          <p:cNvSpPr txBox="1"/>
          <p:nvPr/>
        </p:nvSpPr>
        <p:spPr>
          <a:xfrm>
            <a:off x="4086378" y="1904305"/>
            <a:ext cx="1805583" cy="300082"/>
          </a:xfrm>
          <a:prstGeom prst="rect">
            <a:avLst/>
          </a:prstGeom>
          <a:noFill/>
        </p:spPr>
        <p:txBody>
          <a:bodyPr wrap="square" rtlCol="0">
            <a:spAutoFit/>
          </a:bodyPr>
          <a:lstStyle/>
          <a:p>
            <a:pPr algn="ctr" defTabSz="685800"/>
            <a:r>
              <a:rPr lang="en-GB" sz="1350" b="1" dirty="0">
                <a:latin typeface="Aptos" panose="02110004020202020204"/>
              </a:rPr>
              <a:t>Shares their legacy</a:t>
            </a:r>
          </a:p>
        </p:txBody>
      </p:sp>
      <p:sp>
        <p:nvSpPr>
          <p:cNvPr id="69" name="TextBox 68">
            <a:extLst>
              <a:ext uri="{FF2B5EF4-FFF2-40B4-BE49-F238E27FC236}">
                <a16:creationId xmlns:a16="http://schemas.microsoft.com/office/drawing/2014/main" id="{7A707BCD-199D-7812-3D0E-F6A9FF3D3972}"/>
              </a:ext>
            </a:extLst>
          </p:cNvPr>
          <p:cNvSpPr txBox="1"/>
          <p:nvPr/>
        </p:nvSpPr>
        <p:spPr>
          <a:xfrm>
            <a:off x="4523504" y="1115610"/>
            <a:ext cx="1443038" cy="300082"/>
          </a:xfrm>
          <a:prstGeom prst="rect">
            <a:avLst/>
          </a:prstGeom>
          <a:noFill/>
        </p:spPr>
        <p:txBody>
          <a:bodyPr wrap="square" rtlCol="0">
            <a:spAutoFit/>
          </a:bodyPr>
          <a:lstStyle/>
          <a:p>
            <a:pPr algn="ctr" defTabSz="685800"/>
            <a:r>
              <a:rPr lang="en-GB" sz="1350" b="1" dirty="0">
                <a:latin typeface="Aptos" panose="02110004020202020204"/>
              </a:rPr>
              <a:t>No Hierarchy</a:t>
            </a:r>
          </a:p>
        </p:txBody>
      </p:sp>
      <p:sp>
        <p:nvSpPr>
          <p:cNvPr id="70" name="TextBox 69">
            <a:extLst>
              <a:ext uri="{FF2B5EF4-FFF2-40B4-BE49-F238E27FC236}">
                <a16:creationId xmlns:a16="http://schemas.microsoft.com/office/drawing/2014/main" id="{B47DD556-21CF-97C4-3608-C385F57FB1EB}"/>
              </a:ext>
            </a:extLst>
          </p:cNvPr>
          <p:cNvSpPr txBox="1"/>
          <p:nvPr/>
        </p:nvSpPr>
        <p:spPr>
          <a:xfrm>
            <a:off x="5844257" y="2900649"/>
            <a:ext cx="1805583" cy="507831"/>
          </a:xfrm>
          <a:prstGeom prst="rect">
            <a:avLst/>
          </a:prstGeom>
          <a:noFill/>
        </p:spPr>
        <p:txBody>
          <a:bodyPr wrap="square" rtlCol="0">
            <a:spAutoFit/>
          </a:bodyPr>
          <a:lstStyle/>
          <a:p>
            <a:pPr algn="ctr" defTabSz="685800"/>
            <a:r>
              <a:rPr lang="en-GB" sz="1350" b="1" dirty="0">
                <a:latin typeface="Aptos" panose="02110004020202020204"/>
              </a:rPr>
              <a:t>Shares the</a:t>
            </a:r>
          </a:p>
          <a:p>
            <a:pPr algn="ctr" defTabSz="685800"/>
            <a:r>
              <a:rPr lang="en-GB" sz="1350" b="1" dirty="0">
                <a:latin typeface="Aptos" panose="02110004020202020204"/>
              </a:rPr>
              <a:t>bigger picture</a:t>
            </a:r>
          </a:p>
        </p:txBody>
      </p:sp>
      <p:sp>
        <p:nvSpPr>
          <p:cNvPr id="71" name="TextBox 70">
            <a:extLst>
              <a:ext uri="{FF2B5EF4-FFF2-40B4-BE49-F238E27FC236}">
                <a16:creationId xmlns:a16="http://schemas.microsoft.com/office/drawing/2014/main" id="{921E6509-5047-A0F7-2AAF-C03CB285A6F0}"/>
              </a:ext>
            </a:extLst>
          </p:cNvPr>
          <p:cNvSpPr txBox="1"/>
          <p:nvPr/>
        </p:nvSpPr>
        <p:spPr>
          <a:xfrm>
            <a:off x="6090129" y="962106"/>
            <a:ext cx="1805583" cy="507831"/>
          </a:xfrm>
          <a:prstGeom prst="rect">
            <a:avLst/>
          </a:prstGeom>
          <a:noFill/>
        </p:spPr>
        <p:txBody>
          <a:bodyPr wrap="square" rtlCol="0">
            <a:spAutoFit/>
          </a:bodyPr>
          <a:lstStyle/>
          <a:p>
            <a:pPr algn="ctr" defTabSz="685800"/>
            <a:r>
              <a:rPr lang="en-GB" sz="1350" b="1" dirty="0">
                <a:latin typeface="Aptos" panose="02110004020202020204"/>
              </a:rPr>
              <a:t>Shares</a:t>
            </a:r>
          </a:p>
          <a:p>
            <a:pPr algn="ctr" defTabSz="685800"/>
            <a:r>
              <a:rPr lang="en-GB" sz="1350" b="1" dirty="0">
                <a:latin typeface="Aptos" panose="02110004020202020204"/>
              </a:rPr>
              <a:t>Experiences</a:t>
            </a:r>
          </a:p>
        </p:txBody>
      </p:sp>
      <p:sp>
        <p:nvSpPr>
          <p:cNvPr id="73" name="TextBox 72">
            <a:extLst>
              <a:ext uri="{FF2B5EF4-FFF2-40B4-BE49-F238E27FC236}">
                <a16:creationId xmlns:a16="http://schemas.microsoft.com/office/drawing/2014/main" id="{B6E40EB9-D442-D78A-5661-A3894BC39652}"/>
              </a:ext>
            </a:extLst>
          </p:cNvPr>
          <p:cNvSpPr txBox="1"/>
          <p:nvPr/>
        </p:nvSpPr>
        <p:spPr>
          <a:xfrm>
            <a:off x="7499807" y="2554601"/>
            <a:ext cx="1805583" cy="507831"/>
          </a:xfrm>
          <a:prstGeom prst="rect">
            <a:avLst/>
          </a:prstGeom>
          <a:noFill/>
        </p:spPr>
        <p:txBody>
          <a:bodyPr wrap="square" rtlCol="0">
            <a:spAutoFit/>
          </a:bodyPr>
          <a:lstStyle/>
          <a:p>
            <a:pPr algn="ctr" defTabSz="685800"/>
            <a:r>
              <a:rPr lang="en-GB" sz="1350" b="1" dirty="0">
                <a:latin typeface="Aptos" panose="02110004020202020204"/>
              </a:rPr>
              <a:t>Atmosphere of</a:t>
            </a:r>
          </a:p>
          <a:p>
            <a:pPr algn="ctr" defTabSz="685800"/>
            <a:r>
              <a:rPr lang="en-GB" sz="1350" b="1" dirty="0">
                <a:latin typeface="Aptos" panose="02110004020202020204"/>
              </a:rPr>
              <a:t>trust</a:t>
            </a:r>
          </a:p>
        </p:txBody>
      </p:sp>
      <p:cxnSp>
        <p:nvCxnSpPr>
          <p:cNvPr id="76" name="Straight Arrow Connector 75">
            <a:extLst>
              <a:ext uri="{FF2B5EF4-FFF2-40B4-BE49-F238E27FC236}">
                <a16:creationId xmlns:a16="http://schemas.microsoft.com/office/drawing/2014/main" id="{FB1F3484-1E04-C605-0DEE-D929A9C10B98}"/>
              </a:ext>
            </a:extLst>
          </p:cNvPr>
          <p:cNvCxnSpPr>
            <a:cxnSpLocks/>
          </p:cNvCxnSpPr>
          <p:nvPr/>
        </p:nvCxnSpPr>
        <p:spPr>
          <a:xfrm flipH="1">
            <a:off x="6813442" y="2453224"/>
            <a:ext cx="33829" cy="3495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E042F726-42C0-ACB8-9ED8-422BCA189DB4}"/>
              </a:ext>
            </a:extLst>
          </p:cNvPr>
          <p:cNvCxnSpPr>
            <a:cxnSpLocks/>
            <a:stCxn id="11" idx="7"/>
          </p:cNvCxnSpPr>
          <p:nvPr/>
        </p:nvCxnSpPr>
        <p:spPr>
          <a:xfrm flipV="1">
            <a:off x="7491513" y="1872869"/>
            <a:ext cx="156950" cy="134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E0D2702F-5D03-236E-D772-EFD71A7A6E8C}"/>
              </a:ext>
            </a:extLst>
          </p:cNvPr>
          <p:cNvCxnSpPr>
            <a:cxnSpLocks/>
          </p:cNvCxnSpPr>
          <p:nvPr/>
        </p:nvCxnSpPr>
        <p:spPr>
          <a:xfrm flipV="1">
            <a:off x="6936846" y="1567661"/>
            <a:ext cx="0" cy="3684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17CB45C5-986D-2846-B0A7-328C7BE0CA12}"/>
              </a:ext>
            </a:extLst>
          </p:cNvPr>
          <p:cNvCxnSpPr>
            <a:cxnSpLocks/>
          </p:cNvCxnSpPr>
          <p:nvPr/>
        </p:nvCxnSpPr>
        <p:spPr>
          <a:xfrm flipH="1" flipV="1">
            <a:off x="5854937" y="1445218"/>
            <a:ext cx="665864" cy="525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2" name="Oval 91">
            <a:extLst>
              <a:ext uri="{FF2B5EF4-FFF2-40B4-BE49-F238E27FC236}">
                <a16:creationId xmlns:a16="http://schemas.microsoft.com/office/drawing/2014/main" id="{E37E9AC8-6618-D074-9471-E1DA5E96A09C}"/>
              </a:ext>
            </a:extLst>
          </p:cNvPr>
          <p:cNvSpPr/>
          <p:nvPr/>
        </p:nvSpPr>
        <p:spPr>
          <a:xfrm>
            <a:off x="67800" y="1010496"/>
            <a:ext cx="1593057" cy="647822"/>
          </a:xfrm>
          <a:prstGeom prst="ellipse">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93" name="TextBox 92">
            <a:extLst>
              <a:ext uri="{FF2B5EF4-FFF2-40B4-BE49-F238E27FC236}">
                <a16:creationId xmlns:a16="http://schemas.microsoft.com/office/drawing/2014/main" id="{2FDF7230-5F3B-FB63-A634-4C3CEA522838}"/>
              </a:ext>
            </a:extLst>
          </p:cNvPr>
          <p:cNvSpPr txBox="1"/>
          <p:nvPr/>
        </p:nvSpPr>
        <p:spPr>
          <a:xfrm>
            <a:off x="-67191" y="1024108"/>
            <a:ext cx="1805583" cy="507831"/>
          </a:xfrm>
          <a:prstGeom prst="rect">
            <a:avLst/>
          </a:prstGeom>
          <a:noFill/>
        </p:spPr>
        <p:txBody>
          <a:bodyPr wrap="square" rtlCol="0">
            <a:spAutoFit/>
          </a:bodyPr>
          <a:lstStyle/>
          <a:p>
            <a:pPr algn="ctr" defTabSz="685800"/>
            <a:r>
              <a:rPr lang="en-GB" sz="1350" b="1" dirty="0">
                <a:latin typeface="Aptos" panose="02110004020202020204"/>
              </a:rPr>
              <a:t>Shares own development</a:t>
            </a:r>
          </a:p>
        </p:txBody>
      </p:sp>
      <p:sp>
        <p:nvSpPr>
          <p:cNvPr id="95" name="Oval 94">
            <a:extLst>
              <a:ext uri="{FF2B5EF4-FFF2-40B4-BE49-F238E27FC236}">
                <a16:creationId xmlns:a16="http://schemas.microsoft.com/office/drawing/2014/main" id="{2454DBD1-7BD6-69C6-3E2A-CDA32B311D33}"/>
              </a:ext>
            </a:extLst>
          </p:cNvPr>
          <p:cNvSpPr/>
          <p:nvPr/>
        </p:nvSpPr>
        <p:spPr>
          <a:xfrm>
            <a:off x="1939234" y="1057741"/>
            <a:ext cx="1820327" cy="650081"/>
          </a:xfrm>
          <a:prstGeom prst="ellipse">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96" name="TextBox 95">
            <a:extLst>
              <a:ext uri="{FF2B5EF4-FFF2-40B4-BE49-F238E27FC236}">
                <a16:creationId xmlns:a16="http://schemas.microsoft.com/office/drawing/2014/main" id="{68698E10-FA1E-F5FC-8EE6-525F2C43E8B5}"/>
              </a:ext>
            </a:extLst>
          </p:cNvPr>
          <p:cNvSpPr txBox="1"/>
          <p:nvPr/>
        </p:nvSpPr>
        <p:spPr>
          <a:xfrm>
            <a:off x="1915030" y="1155209"/>
            <a:ext cx="1805583" cy="507831"/>
          </a:xfrm>
          <a:prstGeom prst="rect">
            <a:avLst/>
          </a:prstGeom>
          <a:noFill/>
        </p:spPr>
        <p:txBody>
          <a:bodyPr wrap="square" rtlCol="0">
            <a:spAutoFit/>
          </a:bodyPr>
          <a:lstStyle/>
          <a:p>
            <a:pPr algn="ctr" defTabSz="685800"/>
            <a:r>
              <a:rPr lang="en-GB" sz="1350" b="1" dirty="0">
                <a:latin typeface="Aptos" panose="02110004020202020204"/>
              </a:rPr>
              <a:t>Facilitates growth conversations</a:t>
            </a:r>
          </a:p>
        </p:txBody>
      </p:sp>
      <p:sp>
        <p:nvSpPr>
          <p:cNvPr id="97" name="Oval 96">
            <a:extLst>
              <a:ext uri="{FF2B5EF4-FFF2-40B4-BE49-F238E27FC236}">
                <a16:creationId xmlns:a16="http://schemas.microsoft.com/office/drawing/2014/main" id="{013A0629-4CB3-499F-0828-766E205CCC19}"/>
              </a:ext>
            </a:extLst>
          </p:cNvPr>
          <p:cNvSpPr/>
          <p:nvPr/>
        </p:nvSpPr>
        <p:spPr>
          <a:xfrm>
            <a:off x="32172" y="2431531"/>
            <a:ext cx="1586037" cy="826310"/>
          </a:xfrm>
          <a:prstGeom prst="ellipse">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99" name="TextBox 98">
            <a:extLst>
              <a:ext uri="{FF2B5EF4-FFF2-40B4-BE49-F238E27FC236}">
                <a16:creationId xmlns:a16="http://schemas.microsoft.com/office/drawing/2014/main" id="{E3E8E991-38F1-6A3E-1277-4F81322F75BF}"/>
              </a:ext>
            </a:extLst>
          </p:cNvPr>
          <p:cNvSpPr txBox="1"/>
          <p:nvPr/>
        </p:nvSpPr>
        <p:spPr>
          <a:xfrm>
            <a:off x="-6849" y="2521212"/>
            <a:ext cx="1682192" cy="715581"/>
          </a:xfrm>
          <a:prstGeom prst="rect">
            <a:avLst/>
          </a:prstGeom>
          <a:noFill/>
        </p:spPr>
        <p:txBody>
          <a:bodyPr wrap="square" rtlCol="0">
            <a:spAutoFit/>
          </a:bodyPr>
          <a:lstStyle/>
          <a:p>
            <a:pPr algn="ctr" defTabSz="685800"/>
            <a:r>
              <a:rPr lang="en-GB" sz="1350" b="1" dirty="0">
                <a:latin typeface="Aptos" panose="02110004020202020204"/>
              </a:rPr>
              <a:t>Demonstrates behavioural</a:t>
            </a:r>
          </a:p>
          <a:p>
            <a:pPr algn="ctr" defTabSz="685800"/>
            <a:r>
              <a:rPr lang="en-GB" sz="1350" b="1" dirty="0">
                <a:latin typeface="Aptos" panose="02110004020202020204"/>
              </a:rPr>
              <a:t>change</a:t>
            </a:r>
          </a:p>
        </p:txBody>
      </p:sp>
      <p:sp>
        <p:nvSpPr>
          <p:cNvPr id="101" name="Oval 100">
            <a:extLst>
              <a:ext uri="{FF2B5EF4-FFF2-40B4-BE49-F238E27FC236}">
                <a16:creationId xmlns:a16="http://schemas.microsoft.com/office/drawing/2014/main" id="{B145778B-B4F9-0FA4-5B5C-3C4DC371E0BD}"/>
              </a:ext>
            </a:extLst>
          </p:cNvPr>
          <p:cNvSpPr/>
          <p:nvPr/>
        </p:nvSpPr>
        <p:spPr>
          <a:xfrm>
            <a:off x="1953169" y="2431531"/>
            <a:ext cx="1383897" cy="891091"/>
          </a:xfrm>
          <a:prstGeom prst="ellipse">
            <a:avLst/>
          </a:prstGeom>
          <a:solidFill>
            <a:srgbClr val="FFC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endParaRPr lang="en-GB" sz="1350">
              <a:solidFill>
                <a:prstClr val="white"/>
              </a:solidFill>
              <a:latin typeface="Aptos" panose="02110004020202020204"/>
            </a:endParaRPr>
          </a:p>
        </p:txBody>
      </p:sp>
      <p:sp>
        <p:nvSpPr>
          <p:cNvPr id="104" name="TextBox 103">
            <a:extLst>
              <a:ext uri="{FF2B5EF4-FFF2-40B4-BE49-F238E27FC236}">
                <a16:creationId xmlns:a16="http://schemas.microsoft.com/office/drawing/2014/main" id="{670B7D58-3255-124F-4A18-4ADC0187EDD0}"/>
              </a:ext>
            </a:extLst>
          </p:cNvPr>
          <p:cNvSpPr txBox="1"/>
          <p:nvPr/>
        </p:nvSpPr>
        <p:spPr>
          <a:xfrm>
            <a:off x="1827250" y="2628007"/>
            <a:ext cx="1682192" cy="507831"/>
          </a:xfrm>
          <a:prstGeom prst="rect">
            <a:avLst/>
          </a:prstGeom>
          <a:noFill/>
        </p:spPr>
        <p:txBody>
          <a:bodyPr wrap="square" rtlCol="0">
            <a:spAutoFit/>
          </a:bodyPr>
          <a:lstStyle/>
          <a:p>
            <a:pPr algn="ctr" defTabSz="685800"/>
            <a:r>
              <a:rPr lang="en-GB" sz="1350" b="1" dirty="0">
                <a:latin typeface="Aptos" panose="02110004020202020204"/>
              </a:rPr>
              <a:t>Model positive behaviours</a:t>
            </a:r>
          </a:p>
        </p:txBody>
      </p:sp>
      <p:cxnSp>
        <p:nvCxnSpPr>
          <p:cNvPr id="106" name="Straight Arrow Connector 105">
            <a:extLst>
              <a:ext uri="{FF2B5EF4-FFF2-40B4-BE49-F238E27FC236}">
                <a16:creationId xmlns:a16="http://schemas.microsoft.com/office/drawing/2014/main" id="{B9EAA39C-5B8F-0BFF-7439-8E015AF16DA0}"/>
              </a:ext>
            </a:extLst>
          </p:cNvPr>
          <p:cNvCxnSpPr>
            <a:cxnSpLocks/>
          </p:cNvCxnSpPr>
          <p:nvPr/>
        </p:nvCxnSpPr>
        <p:spPr>
          <a:xfrm flipH="1" flipV="1">
            <a:off x="1322608" y="1622032"/>
            <a:ext cx="176377" cy="2295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C0876E29-6B99-2719-E1E4-139ECCFA0438}"/>
              </a:ext>
            </a:extLst>
          </p:cNvPr>
          <p:cNvCxnSpPr>
            <a:cxnSpLocks/>
          </p:cNvCxnSpPr>
          <p:nvPr/>
        </p:nvCxnSpPr>
        <p:spPr>
          <a:xfrm flipV="1">
            <a:off x="2131689" y="1655501"/>
            <a:ext cx="142380" cy="2063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F8300C65-E37C-60DC-F9EB-F0F9C5779F9B}"/>
              </a:ext>
            </a:extLst>
          </p:cNvPr>
          <p:cNvCxnSpPr>
            <a:cxnSpLocks/>
          </p:cNvCxnSpPr>
          <p:nvPr/>
        </p:nvCxnSpPr>
        <p:spPr>
          <a:xfrm flipH="1">
            <a:off x="981286" y="2262277"/>
            <a:ext cx="238782" cy="1364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AAD1B245-8B5B-C55C-E245-C451AC45F309}"/>
              </a:ext>
            </a:extLst>
          </p:cNvPr>
          <p:cNvCxnSpPr>
            <a:cxnSpLocks/>
          </p:cNvCxnSpPr>
          <p:nvPr/>
        </p:nvCxnSpPr>
        <p:spPr>
          <a:xfrm>
            <a:off x="2014641" y="2300066"/>
            <a:ext cx="139513" cy="2430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57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C325F-74DB-D417-70FC-AD3C9F38C182}"/>
              </a:ext>
            </a:extLst>
          </p:cNvPr>
          <p:cNvPicPr>
            <a:picLocks noChangeAspect="1"/>
          </p:cNvPicPr>
          <p:nvPr/>
        </p:nvPicPr>
        <p:blipFill rotWithShape="1">
          <a:blip r:embed="rId3"/>
          <a:srcRect t="28648" b="32506"/>
          <a:stretch/>
        </p:blipFill>
        <p:spPr>
          <a:xfrm>
            <a:off x="18734" y="162119"/>
            <a:ext cx="2178908" cy="579140"/>
          </a:xfrm>
          <a:prstGeom prst="rect">
            <a:avLst/>
          </a:prstGeom>
        </p:spPr>
      </p:pic>
      <p:sp>
        <p:nvSpPr>
          <p:cNvPr id="14" name="TextBox 13">
            <a:extLst>
              <a:ext uri="{FF2B5EF4-FFF2-40B4-BE49-F238E27FC236}">
                <a16:creationId xmlns:a16="http://schemas.microsoft.com/office/drawing/2014/main" id="{41C1B77E-612C-79A8-373A-FAF7563CD341}"/>
              </a:ext>
            </a:extLst>
          </p:cNvPr>
          <p:cNvSpPr txBox="1"/>
          <p:nvPr/>
        </p:nvSpPr>
        <p:spPr>
          <a:xfrm>
            <a:off x="899592" y="591582"/>
            <a:ext cx="6526684" cy="507831"/>
          </a:xfrm>
          <a:prstGeom prst="rect">
            <a:avLst/>
          </a:prstGeom>
          <a:noFill/>
        </p:spPr>
        <p:txBody>
          <a:bodyPr wrap="square">
            <a:spAutoFit/>
          </a:bodyPr>
          <a:lstStyle/>
          <a:p>
            <a:pPr algn="r" defTabSz="685800"/>
            <a:r>
              <a:rPr lang="en-GB" sz="2700" b="1" dirty="0">
                <a:latin typeface="Arial" panose="020B0604020202020204" pitchFamily="34" charset="0"/>
                <a:cs typeface="Arial" panose="020B0604020202020204" pitchFamily="34" charset="0"/>
              </a:rPr>
              <a:t>Key Traits of Inclusive Leaders</a:t>
            </a:r>
            <a:endParaRPr lang="en-GB" sz="13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038202-7642-D17D-83D2-534C9FAF0506}"/>
              </a:ext>
            </a:extLst>
          </p:cNvPr>
          <p:cNvSpPr txBox="1"/>
          <p:nvPr/>
        </p:nvSpPr>
        <p:spPr>
          <a:xfrm>
            <a:off x="219331" y="1020772"/>
            <a:ext cx="8924669" cy="923330"/>
          </a:xfrm>
          <a:prstGeom prst="rect">
            <a:avLst/>
          </a:prstGeom>
          <a:noFill/>
        </p:spPr>
        <p:txBody>
          <a:bodyPr wrap="square">
            <a:spAutoFit/>
          </a:bodyPr>
          <a:lstStyle/>
          <a:p>
            <a:pPr algn="just" defTabSz="685800"/>
            <a:r>
              <a:rPr lang="en-GB" b="1" dirty="0">
                <a:latin typeface="Arial" panose="020B0604020202020204" pitchFamily="34" charset="0"/>
                <a:cs typeface="Arial" panose="020B0604020202020204" pitchFamily="34" charset="0"/>
              </a:rPr>
              <a:t>Empathy:</a:t>
            </a:r>
          </a:p>
          <a:p>
            <a:pPr algn="just" defTabSz="685800"/>
            <a:r>
              <a:rPr lang="en-GB" dirty="0">
                <a:latin typeface="Arial" panose="020B0604020202020204" pitchFamily="34" charset="0"/>
                <a:cs typeface="Arial" panose="020B0604020202020204" pitchFamily="34" charset="0"/>
              </a:rPr>
              <a:t>Understanding and sharing the feelings of others. Inclusive leaders show genuine concern for their team members' well-being and experiences.</a:t>
            </a:r>
          </a:p>
        </p:txBody>
      </p:sp>
      <p:sp>
        <p:nvSpPr>
          <p:cNvPr id="6" name="TextBox 5">
            <a:extLst>
              <a:ext uri="{FF2B5EF4-FFF2-40B4-BE49-F238E27FC236}">
                <a16:creationId xmlns:a16="http://schemas.microsoft.com/office/drawing/2014/main" id="{9BEB2087-767E-CF9F-1254-307D7396437A}"/>
              </a:ext>
            </a:extLst>
          </p:cNvPr>
          <p:cNvSpPr txBox="1"/>
          <p:nvPr/>
        </p:nvSpPr>
        <p:spPr>
          <a:xfrm>
            <a:off x="186553" y="2141277"/>
            <a:ext cx="8924669" cy="923330"/>
          </a:xfrm>
          <a:prstGeom prst="rect">
            <a:avLst/>
          </a:prstGeom>
          <a:noFill/>
        </p:spPr>
        <p:txBody>
          <a:bodyPr wrap="square">
            <a:spAutoFit/>
          </a:bodyPr>
          <a:lstStyle/>
          <a:p>
            <a:pPr algn="just" defTabSz="685800"/>
            <a:r>
              <a:rPr lang="en-GB" b="1" dirty="0">
                <a:latin typeface="Arial" panose="020B0604020202020204" pitchFamily="34" charset="0"/>
                <a:cs typeface="Arial" panose="020B0604020202020204" pitchFamily="34" charset="0"/>
              </a:rPr>
              <a:t>Self-Awareness:</a:t>
            </a:r>
          </a:p>
          <a:p>
            <a:pPr algn="just" defTabSz="685800"/>
            <a:r>
              <a:rPr lang="en-GB" dirty="0">
                <a:latin typeface="Arial" panose="020B0604020202020204" pitchFamily="34" charset="0"/>
                <a:cs typeface="Arial" panose="020B0604020202020204" pitchFamily="34" charset="0"/>
              </a:rPr>
              <a:t>Being aware of one’s own biases and actively seeking to mitigate their impact. Inclusive leaders continually reflect on their behaviour and its effects on others.</a:t>
            </a:r>
          </a:p>
        </p:txBody>
      </p:sp>
      <p:sp>
        <p:nvSpPr>
          <p:cNvPr id="7" name="TextBox 6">
            <a:extLst>
              <a:ext uri="{FF2B5EF4-FFF2-40B4-BE49-F238E27FC236}">
                <a16:creationId xmlns:a16="http://schemas.microsoft.com/office/drawing/2014/main" id="{C20E506E-B7AD-8A81-3A9B-E8D9A30ACAE6}"/>
              </a:ext>
            </a:extLst>
          </p:cNvPr>
          <p:cNvSpPr txBox="1"/>
          <p:nvPr/>
        </p:nvSpPr>
        <p:spPr>
          <a:xfrm>
            <a:off x="186552" y="4200606"/>
            <a:ext cx="8924669" cy="923330"/>
          </a:xfrm>
          <a:prstGeom prst="rect">
            <a:avLst/>
          </a:prstGeom>
          <a:noFill/>
        </p:spPr>
        <p:txBody>
          <a:bodyPr wrap="square">
            <a:spAutoFit/>
          </a:bodyPr>
          <a:lstStyle/>
          <a:p>
            <a:pPr algn="just" defTabSz="685800"/>
            <a:r>
              <a:rPr lang="en-GB" b="1" dirty="0">
                <a:latin typeface="Arial" panose="020B0604020202020204" pitchFamily="34" charset="0"/>
                <a:cs typeface="Arial" panose="020B0604020202020204" pitchFamily="34" charset="0"/>
              </a:rPr>
              <a:t>Courage:</a:t>
            </a:r>
          </a:p>
          <a:p>
            <a:pPr algn="just" defTabSz="685800"/>
            <a:r>
              <a:rPr lang="en-GB" dirty="0">
                <a:latin typeface="Arial" panose="020B0604020202020204" pitchFamily="34" charset="0"/>
                <a:cs typeface="Arial" panose="020B0604020202020204" pitchFamily="34" charset="0"/>
              </a:rPr>
              <a:t>Willingness to challenge the status quo and address inequalities. Inclusive leaders stand up against biases and advocate for fair treatment</a:t>
            </a:r>
            <a:r>
              <a:rPr lang="en-GB" sz="1200" b="1" dirty="0">
                <a:solidFill>
                  <a:srgbClr val="4EC0A3"/>
                </a:solidFill>
                <a:latin typeface="Avenir Next" panose="020B0503020202020204" pitchFamily="34" charset="0"/>
              </a:rPr>
              <a:t>.</a:t>
            </a:r>
            <a:endParaRPr lang="en-GB" sz="1200" b="1" dirty="0">
              <a:solidFill>
                <a:srgbClr val="4EC0A3"/>
              </a:solidFill>
              <a:latin typeface="Aptos" panose="02110004020202020204"/>
            </a:endParaRPr>
          </a:p>
        </p:txBody>
      </p:sp>
      <p:sp>
        <p:nvSpPr>
          <p:cNvPr id="10" name="TextBox 9">
            <a:extLst>
              <a:ext uri="{FF2B5EF4-FFF2-40B4-BE49-F238E27FC236}">
                <a16:creationId xmlns:a16="http://schemas.microsoft.com/office/drawing/2014/main" id="{96675390-3D15-C865-2D3A-5C3A8DB67E33}"/>
              </a:ext>
            </a:extLst>
          </p:cNvPr>
          <p:cNvSpPr txBox="1"/>
          <p:nvPr/>
        </p:nvSpPr>
        <p:spPr>
          <a:xfrm>
            <a:off x="109665" y="5384597"/>
            <a:ext cx="8924669" cy="1200329"/>
          </a:xfrm>
          <a:prstGeom prst="rect">
            <a:avLst/>
          </a:prstGeom>
          <a:noFill/>
        </p:spPr>
        <p:txBody>
          <a:bodyPr wrap="square">
            <a:spAutoFit/>
          </a:bodyPr>
          <a:lstStyle/>
          <a:p>
            <a:pPr algn="just" defTabSz="685800"/>
            <a:r>
              <a:rPr lang="en-GB" b="1" dirty="0">
                <a:latin typeface="Arial" panose="020B0604020202020204" pitchFamily="34" charset="0"/>
                <a:cs typeface="Arial" panose="020B0604020202020204" pitchFamily="34" charset="0"/>
              </a:rPr>
              <a:t>Cultural Competence:</a:t>
            </a:r>
          </a:p>
          <a:p>
            <a:pPr algn="just" defTabSz="685800"/>
            <a:r>
              <a:rPr lang="en-GB" dirty="0">
                <a:latin typeface="Arial" panose="020B0604020202020204" pitchFamily="34" charset="0"/>
                <a:cs typeface="Arial" panose="020B0604020202020204" pitchFamily="34" charset="0"/>
              </a:rPr>
              <a:t>Understanding and effectively interacting with people from different backgrounds and lived experiences. Inclusive leaders educate themselves about different cultural norms and practices.</a:t>
            </a:r>
          </a:p>
        </p:txBody>
      </p:sp>
      <p:sp>
        <p:nvSpPr>
          <p:cNvPr id="11" name="TextBox 10">
            <a:extLst>
              <a:ext uri="{FF2B5EF4-FFF2-40B4-BE49-F238E27FC236}">
                <a16:creationId xmlns:a16="http://schemas.microsoft.com/office/drawing/2014/main" id="{DA9D87F8-1B3E-375B-C552-BB5781DFA0B6}"/>
              </a:ext>
            </a:extLst>
          </p:cNvPr>
          <p:cNvSpPr txBox="1"/>
          <p:nvPr/>
        </p:nvSpPr>
        <p:spPr>
          <a:xfrm>
            <a:off x="186552" y="3146946"/>
            <a:ext cx="8891890"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Commitment to Diversity: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effectLst/>
                <a:uLnTx/>
                <a:uFillTx/>
                <a:latin typeface="Arial" panose="020B0604020202020204" pitchFamily="34" charset="0"/>
                <a:cs typeface="Arial" panose="020B0604020202020204" pitchFamily="34" charset="0"/>
              </a:rPr>
              <a:t>Actively promoting and valuing diversity within the team. Inclusive leaders take deliberate steps to ensure diverse perspectives are represented and heard.</a:t>
            </a:r>
          </a:p>
        </p:txBody>
      </p:sp>
    </p:spTree>
    <p:extLst>
      <p:ext uri="{BB962C8B-B14F-4D97-AF65-F5344CB8AC3E}">
        <p14:creationId xmlns:p14="http://schemas.microsoft.com/office/powerpoint/2010/main" val="294532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10">
                                            <p:txEl>
                                              <p:pRg st="0" end="0"/>
                                            </p:txEl>
                                          </p:spTgt>
                                        </p:tgtEl>
                                      </p:cBhvr>
                                    </p:animEffect>
                                    <p:set>
                                      <p:cBhvr>
                                        <p:cTn id="36" dur="1" fill="hold">
                                          <p:stCondLst>
                                            <p:cond delay="499"/>
                                          </p:stCondLst>
                                        </p:cTn>
                                        <p:tgtEl>
                                          <p:spTgt spid="10">
                                            <p:txEl>
                                              <p:pRg st="0" end="0"/>
                                            </p:txEl>
                                          </p:spTgt>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0">
                                            <p:txEl>
                                              <p:pRg st="1" end="1"/>
                                            </p:txEl>
                                          </p:spTgt>
                                        </p:tgtEl>
                                      </p:cBhvr>
                                    </p:animEffect>
                                    <p:set>
                                      <p:cBhvr>
                                        <p:cTn id="39"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7" grpId="1"/>
      <p:bldP spid="1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F8D3BF-A2F2-0838-9157-55E998147E21}"/>
              </a:ext>
            </a:extLst>
          </p:cNvPr>
          <p:cNvSpPr txBox="1"/>
          <p:nvPr/>
        </p:nvSpPr>
        <p:spPr>
          <a:xfrm>
            <a:off x="539552" y="1510478"/>
            <a:ext cx="4464496" cy="3970318"/>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Leadership is about recognising the diverse skills, knowledge and lived experience your staff have and then utilising those skills to build stronger inclusive teams that lead to better performance and productivity.</a:t>
            </a:r>
          </a:p>
        </p:txBody>
      </p:sp>
      <p:pic>
        <p:nvPicPr>
          <p:cNvPr id="4" name="Picture 3">
            <a:extLst>
              <a:ext uri="{FF2B5EF4-FFF2-40B4-BE49-F238E27FC236}">
                <a16:creationId xmlns:a16="http://schemas.microsoft.com/office/drawing/2014/main" id="{32D36466-F5B9-A62A-62D6-089426EAB154}"/>
              </a:ext>
            </a:extLst>
          </p:cNvPr>
          <p:cNvPicPr>
            <a:picLocks noChangeAspect="1"/>
          </p:cNvPicPr>
          <p:nvPr/>
        </p:nvPicPr>
        <p:blipFill>
          <a:blip r:embed="rId2"/>
          <a:stretch>
            <a:fillRect/>
          </a:stretch>
        </p:blipFill>
        <p:spPr>
          <a:xfrm>
            <a:off x="5508104" y="2132856"/>
            <a:ext cx="3419872" cy="2232248"/>
          </a:xfrm>
          <a:prstGeom prst="rect">
            <a:avLst/>
          </a:prstGeom>
        </p:spPr>
      </p:pic>
    </p:spTree>
    <p:extLst>
      <p:ext uri="{BB962C8B-B14F-4D97-AF65-F5344CB8AC3E}">
        <p14:creationId xmlns:p14="http://schemas.microsoft.com/office/powerpoint/2010/main" val="307349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8BC44-C610-F209-0C58-BC30C1351F6A}"/>
              </a:ext>
            </a:extLst>
          </p:cNvPr>
          <p:cNvSpPr txBox="1"/>
          <p:nvPr/>
        </p:nvSpPr>
        <p:spPr>
          <a:xfrm>
            <a:off x="1043608" y="1196752"/>
            <a:ext cx="6912768" cy="523220"/>
          </a:xfrm>
          <a:prstGeom prst="rect">
            <a:avLst/>
          </a:prstGeom>
          <a:noFill/>
        </p:spPr>
        <p:txBody>
          <a:bodyPr wrap="square">
            <a:spAutoFit/>
          </a:bodyPr>
          <a:lstStyle/>
          <a:p>
            <a:r>
              <a:rPr lang="en-GB" sz="2800" b="1" dirty="0"/>
              <a:t>What does inclusivity mean to you? </a:t>
            </a:r>
          </a:p>
        </p:txBody>
      </p:sp>
      <p:sp>
        <p:nvSpPr>
          <p:cNvPr id="4" name="Arrow: Pentagon 3">
            <a:extLst>
              <a:ext uri="{FF2B5EF4-FFF2-40B4-BE49-F238E27FC236}">
                <a16:creationId xmlns:a16="http://schemas.microsoft.com/office/drawing/2014/main" id="{33E37D71-AB45-193E-AD92-3A7768EC2F26}"/>
              </a:ext>
            </a:extLst>
          </p:cNvPr>
          <p:cNvSpPr/>
          <p:nvPr/>
        </p:nvSpPr>
        <p:spPr>
          <a:xfrm>
            <a:off x="323528" y="2232335"/>
            <a:ext cx="3888432" cy="1584176"/>
          </a:xfrm>
          <a:prstGeom prst="homePlate">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C0EB818-A8B8-6765-91B2-D40BC4084572}"/>
              </a:ext>
            </a:extLst>
          </p:cNvPr>
          <p:cNvSpPr txBox="1"/>
          <p:nvPr/>
        </p:nvSpPr>
        <p:spPr>
          <a:xfrm>
            <a:off x="249788" y="2608925"/>
            <a:ext cx="8712967" cy="830997"/>
          </a:xfrm>
          <a:prstGeom prst="rect">
            <a:avLst/>
          </a:prstGeom>
          <a:noFill/>
        </p:spPr>
        <p:txBody>
          <a:bodyPr wrap="square">
            <a:spAutoFit/>
          </a:bodyPr>
          <a:lstStyle/>
          <a:p>
            <a:r>
              <a:rPr lang="en-GB" sz="2400" kern="100" dirty="0">
                <a:effectLst/>
                <a:latin typeface="Arial" panose="020B0604020202020204" pitchFamily="34" charset="0"/>
                <a:ea typeface="Calibri" panose="020F0502020204030204" pitchFamily="34" charset="0"/>
                <a:cs typeface="Times New Roman" panose="02020603050405020304" pitchFamily="18" charset="0"/>
              </a:rPr>
              <a:t>How does my department         </a:t>
            </a:r>
          </a:p>
          <a:p>
            <a:r>
              <a:rPr lang="en-GB" sz="2400" kern="100" dirty="0">
                <a:effectLst/>
                <a:latin typeface="Arial" panose="020B0604020202020204" pitchFamily="34" charset="0"/>
                <a:ea typeface="Calibri" panose="020F0502020204030204" pitchFamily="34" charset="0"/>
                <a:cs typeface="Times New Roman" panose="02020603050405020304" pitchFamily="18" charset="0"/>
              </a:rPr>
              <a:t>model inclusivity</a:t>
            </a:r>
            <a:r>
              <a:rPr lang="en-GB" sz="2400" kern="100" dirty="0">
                <a:latin typeface="Arial" panose="020B0604020202020204" pitchFamily="34" charset="0"/>
                <a:ea typeface="Calibri" panose="020F0502020204030204" pitchFamily="34" charset="0"/>
                <a:cs typeface="Times New Roman" panose="02020603050405020304" pitchFamily="18" charset="0"/>
              </a:rPr>
              <a:t>?                                </a:t>
            </a:r>
            <a:endParaRPr lang="en-GB" sz="24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Arrow: Pentagon 7">
            <a:extLst>
              <a:ext uri="{FF2B5EF4-FFF2-40B4-BE49-F238E27FC236}">
                <a16:creationId xmlns:a16="http://schemas.microsoft.com/office/drawing/2014/main" id="{606B192B-1CBE-754F-241B-D7B2A5765FA2}"/>
              </a:ext>
            </a:extLst>
          </p:cNvPr>
          <p:cNvSpPr/>
          <p:nvPr/>
        </p:nvSpPr>
        <p:spPr>
          <a:xfrm>
            <a:off x="3995936" y="4317168"/>
            <a:ext cx="4176464" cy="1584176"/>
          </a:xfrm>
          <a:prstGeom prst="homePlate">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en-GB" sz="2400" kern="100" dirty="0">
                <a:latin typeface="Arial" panose="020B0604020202020204" pitchFamily="34" charset="0"/>
                <a:ea typeface="Calibri" panose="020F0502020204030204" pitchFamily="34" charset="0"/>
                <a:cs typeface="Times New Roman" panose="02020603050405020304" pitchFamily="18" charset="0"/>
              </a:rPr>
              <a:t>What can my department do better?</a:t>
            </a:r>
            <a:endParaRPr kumimoji="0" lang="en-GB" sz="24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04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03B58-8970-43C4-9AFD-9BDD058EAE96}"/>
              </a:ext>
            </a:extLst>
          </p:cNvPr>
          <p:cNvSpPr>
            <a:spLocks noGrp="1"/>
          </p:cNvSpPr>
          <p:nvPr>
            <p:ph type="title"/>
          </p:nvPr>
        </p:nvSpPr>
        <p:spPr>
          <a:xfrm>
            <a:off x="504950" y="1128529"/>
            <a:ext cx="7848872" cy="572866"/>
          </a:xfrm>
        </p:spPr>
        <p:txBody>
          <a:bodyPr/>
          <a:lstStyle/>
          <a:p>
            <a:pPr algn="ctr"/>
            <a:r>
              <a:rPr lang="en-GB" sz="3200" b="1" dirty="0">
                <a:latin typeface="Arial" panose="020B0604020202020204" pitchFamily="34" charset="0"/>
                <a:cs typeface="Arial" panose="020B0604020202020204" pitchFamily="34" charset="0"/>
              </a:rPr>
              <a:t>What is EDI?</a:t>
            </a:r>
          </a:p>
        </p:txBody>
      </p:sp>
      <p:grpSp>
        <p:nvGrpSpPr>
          <p:cNvPr id="16" name="Group 15">
            <a:extLst>
              <a:ext uri="{FF2B5EF4-FFF2-40B4-BE49-F238E27FC236}">
                <a16:creationId xmlns:a16="http://schemas.microsoft.com/office/drawing/2014/main" id="{2632B708-8120-0B03-5596-1D227E7B8760}"/>
              </a:ext>
            </a:extLst>
          </p:cNvPr>
          <p:cNvGrpSpPr/>
          <p:nvPr/>
        </p:nvGrpSpPr>
        <p:grpSpPr>
          <a:xfrm>
            <a:off x="415835" y="1945718"/>
            <a:ext cx="8707787" cy="3072639"/>
            <a:chOff x="323529" y="1481270"/>
            <a:chExt cx="8707787" cy="3399884"/>
          </a:xfrm>
        </p:grpSpPr>
        <p:sp>
          <p:nvSpPr>
            <p:cNvPr id="5" name="TextBox 4"/>
            <p:cNvSpPr txBox="1"/>
            <p:nvPr/>
          </p:nvSpPr>
          <p:spPr>
            <a:xfrm>
              <a:off x="2986994" y="2082267"/>
              <a:ext cx="1564919"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Arial" charset="0"/>
                  <a:ea typeface="+mn-ea"/>
                  <a:cs typeface="+mn-cs"/>
                </a:rPr>
                <a:t>Recognition that people have different </a:t>
              </a:r>
              <a:r>
                <a:rPr kumimoji="0" lang="en-GB" sz="1600" b="0" u="none" strike="noStrike" kern="1200" cap="none" spc="0" normalizeH="0" baseline="0" noProof="0" dirty="0">
                  <a:ln>
                    <a:noFill/>
                  </a:ln>
                  <a:solidFill>
                    <a:srgbClr val="000000"/>
                  </a:solidFill>
                  <a:effectLst/>
                  <a:uLnTx/>
                  <a:uFillTx/>
                  <a:latin typeface="Arial" charset="0"/>
                  <a:ea typeface="+mn-ea"/>
                  <a:cs typeface="+mn-cs"/>
                </a:rPr>
                <a:t>perspectives</a:t>
              </a:r>
              <a:r>
                <a:rPr kumimoji="0" lang="en-GB" sz="1600" b="0" i="1" u="none" strike="noStrike" kern="1200" cap="none" spc="0" normalizeH="0" baseline="0" noProof="0" dirty="0">
                  <a:ln>
                    <a:noFill/>
                  </a:ln>
                  <a:solidFill>
                    <a:srgbClr val="000000"/>
                  </a:solidFill>
                  <a:effectLst/>
                  <a:uLnTx/>
                  <a:uFillTx/>
                  <a:latin typeface="Arial" charset="0"/>
                  <a:ea typeface="+mn-ea"/>
                  <a:cs typeface="+mn-cs"/>
                </a:rPr>
                <a:t> and needs </a:t>
              </a:r>
            </a:p>
          </p:txBody>
        </p:sp>
        <p:sp>
          <p:nvSpPr>
            <p:cNvPr id="6" name="TextBox 5"/>
            <p:cNvSpPr txBox="1"/>
            <p:nvPr/>
          </p:nvSpPr>
          <p:spPr>
            <a:xfrm>
              <a:off x="380042" y="1481270"/>
              <a:ext cx="388843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EQUALITY     +</a:t>
              </a:r>
              <a:endParaRPr kumimoji="0" lang="en-GB" sz="3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2858044" y="1495429"/>
              <a:ext cx="388843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400" b="1" dirty="0">
                  <a:solidFill>
                    <a:schemeClr val="accent2"/>
                  </a:solidFill>
                  <a:latin typeface="Arial" panose="020B0604020202020204" pitchFamily="34" charset="0"/>
                  <a:cs typeface="Arial" panose="020B0604020202020204" pitchFamily="34" charset="0"/>
                </a:rPr>
                <a:t>DIVERSITY    =</a:t>
              </a:r>
              <a:endParaRPr kumimoji="0" lang="en-GB" sz="3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5142884" y="1481270"/>
              <a:ext cx="388843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INCLUSION</a:t>
              </a:r>
            </a:p>
          </p:txBody>
        </p:sp>
        <p:sp>
          <p:nvSpPr>
            <p:cNvPr id="13" name="TextBox 12"/>
            <p:cNvSpPr txBox="1"/>
            <p:nvPr/>
          </p:nvSpPr>
          <p:spPr>
            <a:xfrm>
              <a:off x="5076056" y="2082267"/>
              <a:ext cx="1944216"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Arial" charset="0"/>
                  <a:ea typeface="+mn-ea"/>
                  <a:cs typeface="+mn-cs"/>
                </a:rPr>
                <a:t>Everyone is included and feels valued. Where all are treated with dignity and </a:t>
              </a:r>
              <a:r>
                <a:rPr kumimoji="0" lang="en-GB" sz="1600" b="0" u="none" strike="noStrike" kern="1200" cap="none" spc="0" normalizeH="0" baseline="0" noProof="0" dirty="0">
                  <a:ln>
                    <a:noFill/>
                  </a:ln>
                  <a:solidFill>
                    <a:srgbClr val="000000"/>
                  </a:solidFill>
                  <a:effectLst/>
                  <a:uLnTx/>
                  <a:uFillTx/>
                  <a:latin typeface="Arial" charset="0"/>
                  <a:ea typeface="+mn-ea"/>
                  <a:cs typeface="+mn-cs"/>
                </a:rPr>
                <a:t>respect</a:t>
              </a:r>
              <a:r>
                <a:rPr kumimoji="0" lang="en-GB" sz="1600" b="0" i="1" u="none" strike="noStrike" kern="1200" cap="none" spc="0" normalizeH="0" baseline="0" noProof="0" dirty="0">
                  <a:ln>
                    <a:noFill/>
                  </a:ln>
                  <a:solidFill>
                    <a:srgbClr val="000000"/>
                  </a:solidFill>
                  <a:effectLst/>
                  <a:uLnTx/>
                  <a:uFillTx/>
                  <a:latin typeface="Arial" charset="0"/>
                  <a:ea typeface="+mn-ea"/>
                  <a:cs typeface="+mn-cs"/>
                </a:rPr>
                <a:t>.</a:t>
              </a:r>
            </a:p>
          </p:txBody>
        </p:sp>
        <p:sp>
          <p:nvSpPr>
            <p:cNvPr id="14" name="TextBox 13">
              <a:extLst>
                <a:ext uri="{FF2B5EF4-FFF2-40B4-BE49-F238E27FC236}">
                  <a16:creationId xmlns:a16="http://schemas.microsoft.com/office/drawing/2014/main" id="{E6AF5601-4DF5-44DC-913F-0C6BAD02B68F}"/>
                </a:ext>
              </a:extLst>
            </p:cNvPr>
            <p:cNvSpPr txBox="1"/>
            <p:nvPr/>
          </p:nvSpPr>
          <p:spPr>
            <a:xfrm>
              <a:off x="323529" y="2049610"/>
              <a:ext cx="2232248" cy="28315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Arial" charset="0"/>
                  <a:ea typeface="+mn-ea"/>
                  <a:cs typeface="+mn-cs"/>
                </a:rPr>
                <a:t>People having the same status, rights and opportunities. Ensuring that we remove any barriers be they </a:t>
              </a:r>
              <a:r>
                <a:rPr kumimoji="0" lang="en-GB" sz="1600" b="0" u="none" strike="noStrike" kern="1200" cap="none" spc="0" normalizeH="0" baseline="0" noProof="0" dirty="0">
                  <a:ln>
                    <a:noFill/>
                  </a:ln>
                  <a:solidFill>
                    <a:srgbClr val="000000"/>
                  </a:solidFill>
                  <a:effectLst/>
                  <a:uLnTx/>
                  <a:uFillTx/>
                  <a:latin typeface="Arial" charset="0"/>
                  <a:ea typeface="+mn-ea"/>
                  <a:cs typeface="+mn-cs"/>
                </a:rPr>
                <a:t>structural</a:t>
              </a:r>
              <a:r>
                <a:rPr kumimoji="0" lang="en-GB" sz="1600" b="0" i="1" u="none" strike="noStrike" kern="1200" cap="none" spc="0" normalizeH="0" baseline="0" noProof="0" dirty="0">
                  <a:ln>
                    <a:noFill/>
                  </a:ln>
                  <a:solidFill>
                    <a:srgbClr val="000000"/>
                  </a:solidFill>
                  <a:effectLst/>
                  <a:uLnTx/>
                  <a:uFillTx/>
                  <a:latin typeface="Arial" charset="0"/>
                  <a:ea typeface="+mn-ea"/>
                  <a:cs typeface="+mn-cs"/>
                </a:rPr>
                <a:t>, physical, Institutional or cultural that prevent individuals from achieving their full potential</a:t>
              </a:r>
              <a:r>
                <a:rPr kumimoji="0" lang="en-GB" sz="1800" b="0" i="1" u="none" strike="noStrike" kern="1200" cap="none" spc="0" normalizeH="0" baseline="0" noProof="0" dirty="0">
                  <a:ln>
                    <a:noFill/>
                  </a:ln>
                  <a:solidFill>
                    <a:srgbClr val="000000"/>
                  </a:solidFill>
                  <a:effectLst/>
                  <a:uLnTx/>
                  <a:uFillTx/>
                  <a:latin typeface="Arial" charset="0"/>
                  <a:ea typeface="+mn-ea"/>
                  <a:cs typeface="+mn-cs"/>
                </a:rPr>
                <a:t>.</a:t>
              </a:r>
            </a:p>
          </p:txBody>
        </p:sp>
      </p:grpSp>
      <p:grpSp>
        <p:nvGrpSpPr>
          <p:cNvPr id="15" name="Group 14">
            <a:extLst>
              <a:ext uri="{FF2B5EF4-FFF2-40B4-BE49-F238E27FC236}">
                <a16:creationId xmlns:a16="http://schemas.microsoft.com/office/drawing/2014/main" id="{414FAA4E-5E21-3441-26D9-3B0E9E36A025}"/>
              </a:ext>
            </a:extLst>
          </p:cNvPr>
          <p:cNvGrpSpPr/>
          <p:nvPr/>
        </p:nvGrpSpPr>
        <p:grpSpPr>
          <a:xfrm>
            <a:off x="504950" y="5288340"/>
            <a:ext cx="8531546" cy="1569660"/>
            <a:chOff x="1996107" y="5085184"/>
            <a:chExt cx="6824365" cy="1569660"/>
          </a:xfrm>
        </p:grpSpPr>
        <p:sp>
          <p:nvSpPr>
            <p:cNvPr id="4" name="TextBox 3">
              <a:extLst>
                <a:ext uri="{FF2B5EF4-FFF2-40B4-BE49-F238E27FC236}">
                  <a16:creationId xmlns:a16="http://schemas.microsoft.com/office/drawing/2014/main" id="{59BB4C1A-9272-36AE-E2DF-69BE7975E7C1}"/>
                </a:ext>
              </a:extLst>
            </p:cNvPr>
            <p:cNvSpPr txBox="1"/>
            <p:nvPr/>
          </p:nvSpPr>
          <p:spPr>
            <a:xfrm>
              <a:off x="3275856" y="5085184"/>
              <a:ext cx="5544616" cy="1569660"/>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term “equity” refers to fairness and justice and is distinguished from equality: </a:t>
              </a:r>
            </a:p>
            <a:p>
              <a:r>
                <a:rPr lang="en-GB" sz="1600" dirty="0">
                  <a:latin typeface="Arial" panose="020B0604020202020204" pitchFamily="34" charset="0"/>
                  <a:cs typeface="Arial" panose="020B0604020202020204" pitchFamily="34" charset="0"/>
                </a:rPr>
                <a:t>Whereas equality means providing the same to all, equity means recognizing that we do not all start from the same place and must acknowledge and make adjustments to imbalances</a:t>
              </a:r>
              <a:r>
                <a:rPr lang="en-GB" sz="1600" i="1"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4637016B-8681-C2D6-EA2F-454A30906962}"/>
                </a:ext>
              </a:extLst>
            </p:cNvPr>
            <p:cNvSpPr txBox="1"/>
            <p:nvPr/>
          </p:nvSpPr>
          <p:spPr>
            <a:xfrm>
              <a:off x="1996107" y="5504190"/>
              <a:ext cx="1564919"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EQUITY</a:t>
              </a:r>
              <a:r>
                <a:rPr kumimoji="0" lang="en-GB" sz="18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1495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098275-849C-AB10-C242-8E029D3F55B8}"/>
              </a:ext>
            </a:extLst>
          </p:cNvPr>
          <p:cNvGraphicFramePr>
            <a:graphicFrameLocks noGrp="1"/>
          </p:cNvGraphicFramePr>
          <p:nvPr>
            <p:extLst>
              <p:ext uri="{D42A27DB-BD31-4B8C-83A1-F6EECF244321}">
                <p14:modId xmlns:p14="http://schemas.microsoft.com/office/powerpoint/2010/main" val="1984625301"/>
              </p:ext>
            </p:extLst>
          </p:nvPr>
        </p:nvGraphicFramePr>
        <p:xfrm>
          <a:off x="359532" y="2060848"/>
          <a:ext cx="8424936" cy="4480560"/>
        </p:xfrm>
        <a:graphic>
          <a:graphicData uri="http://schemas.openxmlformats.org/drawingml/2006/table">
            <a:tbl>
              <a:tblPr firstRow="1" firstCol="1" bandRow="1"/>
              <a:tblGrid>
                <a:gridCol w="4212468">
                  <a:extLst>
                    <a:ext uri="{9D8B030D-6E8A-4147-A177-3AD203B41FA5}">
                      <a16:colId xmlns:a16="http://schemas.microsoft.com/office/drawing/2014/main" val="3189443291"/>
                    </a:ext>
                  </a:extLst>
                </a:gridCol>
                <a:gridCol w="4212468">
                  <a:extLst>
                    <a:ext uri="{9D8B030D-6E8A-4147-A177-3AD203B41FA5}">
                      <a16:colId xmlns:a16="http://schemas.microsoft.com/office/drawing/2014/main" val="3017610728"/>
                    </a:ext>
                  </a:extLst>
                </a:gridCol>
              </a:tblGrid>
              <a:tr h="4261717">
                <a:tc>
                  <a:txBody>
                    <a:bodyPr/>
                    <a:lstStyle/>
                    <a:p>
                      <a:pPr fontAlgn="t"/>
                      <a:r>
                        <a:rPr lang="en-GB" sz="1400" kern="0" dirty="0">
                          <a:solidFill>
                            <a:srgbClr val="002D90"/>
                          </a:solidFill>
                          <a:effectLst/>
                          <a:latin typeface="inherit"/>
                          <a:ea typeface="Times New Roman" panose="02020603050405020304" pitchFamily="18" charset="0"/>
                          <a:cs typeface="Times New Roman" panose="02020603050405020304" pitchFamily="18" charset="0"/>
                        </a:rPr>
                        <a:t> </a:t>
                      </a:r>
                      <a:r>
                        <a:rPr lang="en-GB" sz="2000" b="1" kern="0" dirty="0">
                          <a:solidFill>
                            <a:schemeClr val="tx1"/>
                          </a:solidFill>
                          <a:effectLst/>
                          <a:latin typeface="inherit"/>
                          <a:ea typeface="Times New Roman" panose="02020603050405020304" pitchFamily="18" charset="0"/>
                          <a:cs typeface="Times New Roman" panose="02020603050405020304" pitchFamily="18" charset="0"/>
                        </a:rPr>
                        <a:t>LEADING </a:t>
                      </a:r>
                      <a:r>
                        <a:rPr lang="en-GB" sz="2000" b="1"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b="1" kern="100" dirty="0">
                          <a:solidFill>
                            <a:schemeClr val="tx1"/>
                          </a:solidFill>
                          <a:effectLst/>
                          <a:latin typeface="inherit"/>
                          <a:ea typeface="Times New Roman" panose="02020603050405020304" pitchFamily="18" charset="0"/>
                          <a:cs typeface="Times New Roman" panose="02020603050405020304" pitchFamily="18" charset="0"/>
                        </a:rPr>
                        <a:t>O</a:t>
                      </a:r>
                      <a:r>
                        <a:rPr lang="en-GB" sz="2000" b="1" kern="0" dirty="0">
                          <a:solidFill>
                            <a:schemeClr val="tx1"/>
                          </a:solidFill>
                          <a:effectLst/>
                          <a:latin typeface="inherit"/>
                          <a:ea typeface="Times New Roman" panose="02020603050405020304" pitchFamily="18" charset="0"/>
                          <a:cs typeface="Times New Roman" panose="02020603050405020304" pitchFamily="18" charset="0"/>
                        </a:rPr>
                        <a:t>UTWARD</a:t>
                      </a:r>
                      <a:endParaRPr lang="en-GB" sz="2000" b="1" kern="100" dirty="0">
                        <a:solidFill>
                          <a:schemeClr val="tx1"/>
                        </a:solidFill>
                        <a:effectLst/>
                        <a:latin typeface="inherit"/>
                        <a:ea typeface="Calibri" panose="020F0502020204030204" pitchFamily="34" charset="0"/>
                        <a:cs typeface="Times New Roman" panose="02020603050405020304" pitchFamily="18" charset="0"/>
                      </a:endParaRPr>
                    </a:p>
                    <a:p>
                      <a:pPr fontAlgn="t"/>
                      <a:r>
                        <a:rPr lang="en-GB" sz="1600" kern="100" dirty="0">
                          <a:solidFill>
                            <a:srgbClr val="666666"/>
                          </a:solidFill>
                          <a:effectLst/>
                          <a:latin typeface="Roboto" panose="02000000000000000000" pitchFamily="2" charset="0"/>
                          <a:ea typeface="Calibri" panose="020F0502020204030204" pitchFamily="34" charset="0"/>
                          <a:cs typeface="Times New Roman" panose="02020603050405020304" pitchFamily="18" charset="0"/>
                        </a:rPr>
                        <a:t>Your ability to bolster team members’ capacity to be empowered, treated fairly, and flourish at work.</a:t>
                      </a:r>
                      <a:endParaRPr lang="en-GB" sz="16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800" kern="0" dirty="0">
                          <a:solidFill>
                            <a:srgbClr val="002D90"/>
                          </a:solidFill>
                          <a:effectLst/>
                          <a:latin typeface="inherit"/>
                          <a:ea typeface="Times New Roman" panose="02020603050405020304" pitchFamily="18" charset="0"/>
                          <a:cs typeface="Times New Roman" panose="02020603050405020304" pitchFamily="18" charset="0"/>
                        </a:rPr>
                        <a:t> </a:t>
                      </a:r>
                      <a:endParaRPr lang="en-GB" sz="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b="1" kern="0" dirty="0">
                          <a:solidFill>
                            <a:srgbClr val="002D90"/>
                          </a:solidFill>
                          <a:effectLst/>
                          <a:latin typeface="inherit"/>
                          <a:ea typeface="Times New Roman" panose="02020603050405020304" pitchFamily="18" charset="0"/>
                          <a:cs typeface="Times New Roman" panose="02020603050405020304" pitchFamily="18" charset="0"/>
                        </a:rPr>
                        <a:t>ACCOUNTABILITY</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kern="0" dirty="0">
                          <a:solidFill>
                            <a:srgbClr val="666666"/>
                          </a:solidFill>
                          <a:effectLst/>
                          <a:latin typeface="inherit"/>
                          <a:ea typeface="Times New Roman" panose="02020603050405020304" pitchFamily="18" charset="0"/>
                          <a:cs typeface="Times New Roman" panose="02020603050405020304" pitchFamily="18" charset="0"/>
                        </a:rPr>
                        <a:t>Hold team members responsible for their behaviour, development, and work processes.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b="1" kern="0" dirty="0">
                          <a:solidFill>
                            <a:srgbClr val="002D90"/>
                          </a:solidFill>
                          <a:effectLst/>
                          <a:latin typeface="inherit"/>
                          <a:ea typeface="Times New Roman" panose="02020603050405020304" pitchFamily="18" charset="0"/>
                          <a:cs typeface="Times New Roman" panose="02020603050405020304" pitchFamily="18" charset="0"/>
                        </a:rPr>
                        <a:t>OWNERSHIP</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kern="0" dirty="0">
                          <a:solidFill>
                            <a:srgbClr val="666666"/>
                          </a:solidFill>
                          <a:effectLst/>
                          <a:latin typeface="inherit"/>
                          <a:ea typeface="Times New Roman" panose="02020603050405020304" pitchFamily="18" charset="0"/>
                          <a:cs typeface="Times New Roman" panose="02020603050405020304" pitchFamily="18" charset="0"/>
                        </a:rPr>
                        <a:t>Guide them to solve their own problems and make their own decisions.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b="1" kern="0" dirty="0">
                          <a:solidFill>
                            <a:srgbClr val="002D90"/>
                          </a:solidFill>
                          <a:effectLst/>
                          <a:latin typeface="inherit"/>
                          <a:ea typeface="Times New Roman" panose="02020603050405020304" pitchFamily="18" charset="0"/>
                          <a:cs typeface="Times New Roman" panose="02020603050405020304" pitchFamily="18" charset="0"/>
                        </a:rPr>
                        <a:t>ALLYSHIP</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kern="0" dirty="0">
                          <a:solidFill>
                            <a:srgbClr val="666666"/>
                          </a:solidFill>
                          <a:effectLst/>
                          <a:latin typeface="inherit"/>
                          <a:ea typeface="Times New Roman" panose="02020603050405020304" pitchFamily="18" charset="0"/>
                          <a:cs typeface="Times New Roman" panose="02020603050405020304" pitchFamily="18" charset="0"/>
                        </a:rPr>
                        <a:t>Actively support people from underrepresented groups</a:t>
                      </a:r>
                      <a:r>
                        <a:rPr lang="en-GB" sz="1100" kern="0" dirty="0">
                          <a:solidFill>
                            <a:srgbClr val="666666"/>
                          </a:solidFill>
                          <a:effectLst/>
                          <a:latin typeface="inherit"/>
                          <a:ea typeface="Times New Roman" panose="02020603050405020304" pitchFamily="18" charset="0"/>
                          <a:cs typeface="Times New Roman" panose="02020603050405020304" pitchFamily="18" charset="0"/>
                        </a:rPr>
                        <a:t>.</a:t>
                      </a:r>
                      <a:endParaRPr lang="en-GB" sz="10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4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10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4853" marR="54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GB" sz="2000" b="1" kern="0" dirty="0">
                          <a:solidFill>
                            <a:schemeClr val="tx1"/>
                          </a:solidFill>
                          <a:effectLst/>
                          <a:latin typeface="inherit"/>
                          <a:ea typeface="Times New Roman" panose="02020603050405020304" pitchFamily="18" charset="0"/>
                          <a:cs typeface="Times New Roman" panose="02020603050405020304" pitchFamily="18" charset="0"/>
                        </a:rPr>
                        <a:t>LEADING </a:t>
                      </a:r>
                      <a:r>
                        <a:rPr lang="en-GB" sz="2000" b="1"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b="1" kern="0" dirty="0">
                          <a:solidFill>
                            <a:schemeClr val="tx1"/>
                          </a:solidFill>
                          <a:effectLst/>
                          <a:latin typeface="inherit"/>
                          <a:ea typeface="Times New Roman" panose="02020603050405020304" pitchFamily="18" charset="0"/>
                          <a:cs typeface="Times New Roman" panose="02020603050405020304" pitchFamily="18" charset="0"/>
                        </a:rPr>
                        <a:t>INWARD</a:t>
                      </a:r>
                      <a:endParaRPr lang="en-GB" sz="2000" b="1"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600" kern="100" dirty="0">
                          <a:solidFill>
                            <a:srgbClr val="666666"/>
                          </a:solidFill>
                          <a:effectLst/>
                          <a:latin typeface="Roboto" panose="02000000000000000000" pitchFamily="2" charset="0"/>
                          <a:ea typeface="Calibri" panose="020F0502020204030204" pitchFamily="34" charset="0"/>
                          <a:cs typeface="Times New Roman" panose="02020603050405020304" pitchFamily="18" charset="0"/>
                        </a:rPr>
                        <a:t>Your ability to act courageously, learn, and self-reflect</a:t>
                      </a:r>
                      <a:r>
                        <a:rPr lang="en-GB" sz="1100" kern="100" dirty="0">
                          <a:solidFill>
                            <a:srgbClr val="666666"/>
                          </a:solidFill>
                          <a:effectLst/>
                          <a:latin typeface="Roboto" panose="02000000000000000000" pitchFamily="2" charset="0"/>
                          <a:ea typeface="Calibri" panose="020F0502020204030204" pitchFamily="34" charset="0"/>
                          <a:cs typeface="Times New Roman" panose="02020603050405020304" pitchFamily="18" charset="0"/>
                        </a:rPr>
                        <a:t>.</a:t>
                      </a:r>
                      <a:endParaRPr lang="en-GB" sz="10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100" kern="100" dirty="0">
                          <a:solidFill>
                            <a:srgbClr val="666666"/>
                          </a:solidFill>
                          <a:effectLst/>
                          <a:latin typeface="Roboto" panose="02000000000000000000" pitchFamily="2" charset="0"/>
                          <a:ea typeface="Calibri" panose="020F0502020204030204" pitchFamily="34" charset="0"/>
                          <a:cs typeface="Times New Roman" panose="02020603050405020304" pitchFamily="18" charset="0"/>
                        </a:rPr>
                        <a:t> </a:t>
                      </a:r>
                      <a:endParaRPr lang="en-GB" sz="10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b="1" kern="0" dirty="0">
                          <a:solidFill>
                            <a:srgbClr val="002D90"/>
                          </a:solidFill>
                          <a:effectLst/>
                          <a:latin typeface="inherit"/>
                          <a:ea typeface="Times New Roman" panose="02020603050405020304" pitchFamily="18" charset="0"/>
                          <a:cs typeface="Times New Roman" panose="02020603050405020304" pitchFamily="18" charset="0"/>
                        </a:rPr>
                        <a:t>CURIOSITY</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kern="0" dirty="0">
                          <a:solidFill>
                            <a:srgbClr val="666666"/>
                          </a:solidFill>
                          <a:effectLst/>
                          <a:latin typeface="inherit"/>
                          <a:ea typeface="Times New Roman" panose="02020603050405020304" pitchFamily="18" charset="0"/>
                          <a:cs typeface="Times New Roman" panose="02020603050405020304" pitchFamily="18" charset="0"/>
                        </a:rPr>
                        <a:t>Proactively seek to understand different points of view.</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b="1" kern="0" dirty="0">
                          <a:solidFill>
                            <a:srgbClr val="002D90"/>
                          </a:solidFill>
                          <a:effectLst/>
                          <a:latin typeface="inherit"/>
                          <a:ea typeface="Times New Roman" panose="02020603050405020304" pitchFamily="18" charset="0"/>
                          <a:cs typeface="Times New Roman" panose="02020603050405020304" pitchFamily="18" charset="0"/>
                        </a:rPr>
                        <a:t>HUMILITY</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kern="0" dirty="0">
                          <a:solidFill>
                            <a:srgbClr val="666666"/>
                          </a:solidFill>
                          <a:effectLst/>
                          <a:latin typeface="inherit"/>
                          <a:ea typeface="Times New Roman" panose="02020603050405020304" pitchFamily="18" charset="0"/>
                          <a:cs typeface="Times New Roman" panose="02020603050405020304" pitchFamily="18" charset="0"/>
                        </a:rPr>
                        <a:t>Take ownership for mistakes and learn from missteps.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800" b="1" kern="0" dirty="0">
                          <a:solidFill>
                            <a:srgbClr val="002D90"/>
                          </a:solidFill>
                          <a:effectLst/>
                          <a:latin typeface="inherit"/>
                          <a:ea typeface="Times New Roman" panose="02020603050405020304" pitchFamily="18" charset="0"/>
                          <a:cs typeface="Times New Roman" panose="02020603050405020304" pitchFamily="18" charset="0"/>
                        </a:rPr>
                        <a:t> </a:t>
                      </a:r>
                      <a:endParaRPr lang="en-GB" sz="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b="1" kern="0" dirty="0">
                          <a:solidFill>
                            <a:srgbClr val="002D90"/>
                          </a:solidFill>
                          <a:effectLst/>
                          <a:latin typeface="inherit"/>
                          <a:ea typeface="Times New Roman" panose="02020603050405020304" pitchFamily="18" charset="0"/>
                          <a:cs typeface="Times New Roman" panose="02020603050405020304" pitchFamily="18" charset="0"/>
                        </a:rPr>
                        <a:t>COURAGE</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1800" kern="0" dirty="0">
                          <a:solidFill>
                            <a:srgbClr val="666666"/>
                          </a:solidFill>
                          <a:effectLst/>
                          <a:latin typeface="inherit"/>
                          <a:ea typeface="Times New Roman" panose="02020603050405020304" pitchFamily="18" charset="0"/>
                          <a:cs typeface="Times New Roman" panose="02020603050405020304" pitchFamily="18" charset="0"/>
                        </a:rPr>
                        <a:t>Act in accordance with your principles, even when it involves personal risk-taking or is uncomfortable.</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fontAlgn="t"/>
                      <a:r>
                        <a:rPr lang="en-GB" sz="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GB" sz="10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54853" marR="54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701808"/>
                  </a:ext>
                </a:extLst>
              </a:tr>
            </a:tbl>
          </a:graphicData>
        </a:graphic>
      </p:graphicFrame>
      <p:sp>
        <p:nvSpPr>
          <p:cNvPr id="3" name="Rectangle 3">
            <a:extLst>
              <a:ext uri="{FF2B5EF4-FFF2-40B4-BE49-F238E27FC236}">
                <a16:creationId xmlns:a16="http://schemas.microsoft.com/office/drawing/2014/main" id="{2836E2B0-8122-6058-5786-72DF83CCBDDF}"/>
              </a:ext>
            </a:extLst>
          </p:cNvPr>
          <p:cNvSpPr>
            <a:spLocks noChangeArrowheads="1"/>
          </p:cNvSpPr>
          <p:nvPr/>
        </p:nvSpPr>
        <p:spPr bwMode="auto">
          <a:xfrm>
            <a:off x="395536" y="1144488"/>
            <a:ext cx="874846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effectLst/>
                <a:latin typeface="inherit" charset="0"/>
                <a:ea typeface="Times New Roman" panose="02020603050405020304" pitchFamily="18" charset="0"/>
                <a:cs typeface="Times New Roman" panose="02020603050405020304" pitchFamily="18" charset="0"/>
              </a:rPr>
              <a:t>TO BUILD AN INCLUSIVE WORKPLACE -You have the power—and responsibility—to lead with inclusion. </a:t>
            </a:r>
            <a:r>
              <a:rPr lang="en-GB" altLang="en-US" sz="2000" b="1" dirty="0">
                <a:latin typeface="inherit" charset="0"/>
                <a:ea typeface="Times New Roman" panose="02020603050405020304" pitchFamily="18" charset="0"/>
                <a:cs typeface="Times New Roman" panose="02020603050405020304" pitchFamily="18" charset="0"/>
              </a:rPr>
              <a:t>Six</a:t>
            </a:r>
            <a:r>
              <a:rPr kumimoji="0" lang="en-GB" altLang="en-US" sz="2000" b="1" i="0" u="none" strike="noStrike" cap="none" normalizeH="0" baseline="0" dirty="0">
                <a:ln>
                  <a:noFill/>
                </a:ln>
                <a:effectLst/>
                <a:latin typeface="inherit" charset="0"/>
                <a:ea typeface="Times New Roman" panose="02020603050405020304" pitchFamily="18" charset="0"/>
                <a:cs typeface="Times New Roman" panose="02020603050405020304" pitchFamily="18" charset="0"/>
              </a:rPr>
              <a:t> core behaviours foster an inclusive culture:</a:t>
            </a:r>
            <a:endParaRPr kumimoji="0" lang="en-GB" altLang="en-US" sz="20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41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D10DC-192E-CA4E-BEF5-EF041F75BC59}"/>
              </a:ext>
            </a:extLst>
          </p:cNvPr>
          <p:cNvSpPr txBox="1"/>
          <p:nvPr/>
        </p:nvSpPr>
        <p:spPr>
          <a:xfrm>
            <a:off x="264464" y="2276872"/>
            <a:ext cx="7128792" cy="4247317"/>
          </a:xfrm>
          <a:prstGeom prst="rect">
            <a:avLst/>
          </a:prstGeom>
          <a:noFill/>
        </p:spPr>
        <p:txBody>
          <a:bodyPr wrap="square">
            <a:spAutoFit/>
          </a:bodyPr>
          <a:lstStyle/>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Create an organisational culture that reflects inclusivity. ...</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Encourage inclusive language. (Inclusive language aims to treat people with respect and avoid offense. It does that by avoiding words and certain expressions that exclude, stereotype, discriminate, or assign negative connotations to personal characteristics of certain people and communities)....</a:t>
            </a:r>
          </a:p>
          <a:p>
            <a:pPr marL="285750" indent="-285750">
              <a:buFont typeface="Wingdings" panose="05000000000000000000" pitchFamily="2" charset="2"/>
              <a:buChar char="q"/>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Make spaces comfortable for all. ...</a:t>
            </a:r>
          </a:p>
          <a:p>
            <a:pPr marL="285750" indent="-285750">
              <a:buFont typeface="Wingdings" panose="05000000000000000000" pitchFamily="2" charset="2"/>
              <a:buChar char="q"/>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Create a friendly work environment. ...</a:t>
            </a:r>
          </a:p>
          <a:p>
            <a:pPr marL="285750" indent="-285750">
              <a:buFont typeface="Wingdings" panose="05000000000000000000" pitchFamily="2" charset="2"/>
              <a:buChar char="q"/>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Incorporate a culture of appreciation. ...</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Create opportunities for interaction.</a:t>
            </a:r>
          </a:p>
        </p:txBody>
      </p:sp>
      <p:sp>
        <p:nvSpPr>
          <p:cNvPr id="4" name="TextBox 3">
            <a:extLst>
              <a:ext uri="{FF2B5EF4-FFF2-40B4-BE49-F238E27FC236}">
                <a16:creationId xmlns:a16="http://schemas.microsoft.com/office/drawing/2014/main" id="{E57EDE96-11BF-DC77-95BA-F66323063CAD}"/>
              </a:ext>
            </a:extLst>
          </p:cNvPr>
          <p:cNvSpPr txBox="1"/>
          <p:nvPr/>
        </p:nvSpPr>
        <p:spPr>
          <a:xfrm>
            <a:off x="264464" y="1491747"/>
            <a:ext cx="7632848" cy="523220"/>
          </a:xfrm>
          <a:prstGeom prst="rect">
            <a:avLst/>
          </a:prstGeom>
          <a:noFill/>
        </p:spPr>
        <p:txBody>
          <a:bodyPr wrap="square">
            <a:spAutoFit/>
          </a:bodyPr>
          <a:lstStyle/>
          <a:p>
            <a:r>
              <a:rPr lang="en-GB" sz="2800" b="1" dirty="0">
                <a:solidFill>
                  <a:srgbClr val="000000"/>
                </a:solidFill>
                <a:latin typeface="Helvetica"/>
              </a:rPr>
              <a:t>How to make teams more inclusive </a:t>
            </a:r>
          </a:p>
        </p:txBody>
      </p:sp>
      <p:pic>
        <p:nvPicPr>
          <p:cNvPr id="1028" name="Picture 4" descr="Diversity in the workforce | Marquette University">
            <a:extLst>
              <a:ext uri="{FF2B5EF4-FFF2-40B4-BE49-F238E27FC236}">
                <a16:creationId xmlns:a16="http://schemas.microsoft.com/office/drawing/2014/main" id="{6488250C-77A1-8AFA-E584-257217B86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098" y="4828502"/>
            <a:ext cx="363138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854E4-FED4-B0EF-9898-8F2F1B54F944}"/>
              </a:ext>
            </a:extLst>
          </p:cNvPr>
          <p:cNvPicPr>
            <a:picLocks noChangeAspect="1"/>
          </p:cNvPicPr>
          <p:nvPr/>
        </p:nvPicPr>
        <p:blipFill>
          <a:blip r:embed="rId3"/>
          <a:stretch>
            <a:fillRect/>
          </a:stretch>
        </p:blipFill>
        <p:spPr>
          <a:xfrm>
            <a:off x="12328" y="440668"/>
            <a:ext cx="9072330" cy="5976664"/>
          </a:xfrm>
          <a:prstGeom prst="rect">
            <a:avLst/>
          </a:prstGeom>
          <a:noFill/>
        </p:spPr>
      </p:pic>
    </p:spTree>
    <p:extLst>
      <p:ext uri="{BB962C8B-B14F-4D97-AF65-F5344CB8AC3E}">
        <p14:creationId xmlns:p14="http://schemas.microsoft.com/office/powerpoint/2010/main" val="158858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1D5AF-0128-51E4-CA3F-B97D3AE2F13E}"/>
              </a:ext>
            </a:extLst>
          </p:cNvPr>
          <p:cNvPicPr>
            <a:picLocks noChangeAspect="1"/>
          </p:cNvPicPr>
          <p:nvPr/>
        </p:nvPicPr>
        <p:blipFill>
          <a:blip r:embed="rId2"/>
          <a:stretch>
            <a:fillRect/>
          </a:stretch>
        </p:blipFill>
        <p:spPr>
          <a:xfrm>
            <a:off x="406551" y="1196753"/>
            <a:ext cx="8602816" cy="5112568"/>
          </a:xfrm>
          <a:prstGeom prst="rect">
            <a:avLst/>
          </a:prstGeom>
        </p:spPr>
      </p:pic>
    </p:spTree>
    <p:extLst>
      <p:ext uri="{BB962C8B-B14F-4D97-AF65-F5344CB8AC3E}">
        <p14:creationId xmlns:p14="http://schemas.microsoft.com/office/powerpoint/2010/main" val="39868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8D321-352C-A30D-DB97-242FEEB9D21F}"/>
              </a:ext>
            </a:extLst>
          </p:cNvPr>
          <p:cNvPicPr>
            <a:picLocks noChangeAspect="1"/>
          </p:cNvPicPr>
          <p:nvPr/>
        </p:nvPicPr>
        <p:blipFill>
          <a:blip r:embed="rId2"/>
          <a:stretch>
            <a:fillRect/>
          </a:stretch>
        </p:blipFill>
        <p:spPr>
          <a:xfrm>
            <a:off x="539552" y="1196752"/>
            <a:ext cx="8208912" cy="5491724"/>
          </a:xfrm>
          <a:prstGeom prst="rect">
            <a:avLst/>
          </a:prstGeom>
        </p:spPr>
      </p:pic>
    </p:spTree>
    <p:extLst>
      <p:ext uri="{BB962C8B-B14F-4D97-AF65-F5344CB8AC3E}">
        <p14:creationId xmlns:p14="http://schemas.microsoft.com/office/powerpoint/2010/main" val="1385371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1705AF-E597-8532-B91E-4243D04BC0DE}"/>
              </a:ext>
            </a:extLst>
          </p:cNvPr>
          <p:cNvSpPr txBox="1"/>
          <p:nvPr/>
        </p:nvSpPr>
        <p:spPr>
          <a:xfrm>
            <a:off x="636584" y="1280715"/>
            <a:ext cx="7374665" cy="830997"/>
          </a:xfrm>
          <a:prstGeom prst="rect">
            <a:avLst/>
          </a:prstGeom>
          <a:noFill/>
        </p:spPr>
        <p:txBody>
          <a:bodyPr wrap="square">
            <a:spAutoFit/>
          </a:bodyPr>
          <a:lstStyle/>
          <a:p>
            <a:pPr algn="ctr" rtl="0" fontAlgn="t"/>
            <a:r>
              <a:rPr lang="en-GB" sz="2400" b="1" i="0" dirty="0">
                <a:solidFill>
                  <a:srgbClr val="AB063D"/>
                </a:solidFill>
                <a:effectLst/>
                <a:latin typeface="inherit"/>
              </a:rPr>
              <a:t>THE IMPACT</a:t>
            </a:r>
            <a:r>
              <a:rPr lang="en-GB" sz="2400" dirty="0">
                <a:solidFill>
                  <a:srgbClr val="000000"/>
                </a:solidFill>
                <a:latin typeface="Roboto" panose="02000000000000000000" pitchFamily="2" charset="0"/>
              </a:rPr>
              <a:t> - </a:t>
            </a:r>
            <a:r>
              <a:rPr lang="en-GB" sz="2400" b="0" i="0" dirty="0">
                <a:solidFill>
                  <a:srgbClr val="AB063D"/>
                </a:solidFill>
                <a:effectLst/>
                <a:latin typeface="inherit"/>
              </a:rPr>
              <a:t>AN INCLUSIVE WORKPLACE/TEAMS</a:t>
            </a:r>
            <a:endParaRPr lang="en-GB" sz="2400" b="0" i="0" dirty="0">
              <a:solidFill>
                <a:srgbClr val="000000"/>
              </a:solidFill>
              <a:effectLst/>
              <a:latin typeface="Roboto" panose="02000000000000000000" pitchFamily="2" charset="0"/>
            </a:endParaRPr>
          </a:p>
          <a:p>
            <a:pPr algn="ctr" rtl="0" fontAlgn="t"/>
            <a:r>
              <a:rPr lang="en-GB" sz="2400" b="0" i="0" dirty="0">
                <a:effectLst/>
                <a:latin typeface="inherit"/>
              </a:rPr>
              <a:t>Your employees will experience being: </a:t>
            </a:r>
            <a:endParaRPr lang="en-GB" sz="2400" b="0" i="0" dirty="0">
              <a:effectLst/>
              <a:latin typeface="Roboto" panose="02000000000000000000" pitchFamily="2" charset="0"/>
            </a:endParaRPr>
          </a:p>
        </p:txBody>
      </p:sp>
      <p:pic>
        <p:nvPicPr>
          <p:cNvPr id="2050" name="Picture 2" descr="Image">
            <a:extLst>
              <a:ext uri="{FF2B5EF4-FFF2-40B4-BE49-F238E27FC236}">
                <a16:creationId xmlns:a16="http://schemas.microsoft.com/office/drawing/2014/main" id="{86485967-158A-9B72-604A-270B49CBA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69" y="2517135"/>
            <a:ext cx="88582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9E830A-87BB-F304-E88C-FF84F483F4B5}"/>
              </a:ext>
            </a:extLst>
          </p:cNvPr>
          <p:cNvSpPr txBox="1"/>
          <p:nvPr/>
        </p:nvSpPr>
        <p:spPr>
          <a:xfrm>
            <a:off x="395536" y="3406415"/>
            <a:ext cx="2141984" cy="1354217"/>
          </a:xfrm>
          <a:prstGeom prst="rect">
            <a:avLst/>
          </a:prstGeom>
          <a:noFill/>
        </p:spPr>
        <p:txBody>
          <a:bodyPr wrap="square">
            <a:spAutoFit/>
          </a:bodyPr>
          <a:lstStyle/>
          <a:p>
            <a:pPr rtl="0"/>
            <a:r>
              <a:rPr lang="en-GB" b="1" i="0" dirty="0">
                <a:solidFill>
                  <a:srgbClr val="AB063D"/>
                </a:solidFill>
                <a:effectLst/>
                <a:latin typeface="inherit"/>
              </a:rPr>
              <a:t>VALUED</a:t>
            </a:r>
            <a:endParaRPr lang="en-GB" b="0" i="0" dirty="0">
              <a:solidFill>
                <a:srgbClr val="000000"/>
              </a:solidFill>
              <a:effectLst/>
              <a:latin typeface="Roboto" panose="02000000000000000000" pitchFamily="2" charset="0"/>
            </a:endParaRPr>
          </a:p>
          <a:p>
            <a:pPr rtl="0"/>
            <a:r>
              <a:rPr lang="en-GB" sz="1600" b="0" i="0" dirty="0">
                <a:solidFill>
                  <a:srgbClr val="666666"/>
                </a:solidFill>
                <a:effectLst/>
                <a:latin typeface="inherit"/>
              </a:rPr>
              <a:t>They are appreciated and respected for their unique perspectives and talents</a:t>
            </a:r>
            <a:endParaRPr lang="en-GB" sz="1600" b="0" i="0" dirty="0">
              <a:solidFill>
                <a:srgbClr val="000000"/>
              </a:solidFill>
              <a:effectLst/>
              <a:latin typeface="Roboto" panose="02000000000000000000" pitchFamily="2" charset="0"/>
            </a:endParaRPr>
          </a:p>
        </p:txBody>
      </p:sp>
      <p:pic>
        <p:nvPicPr>
          <p:cNvPr id="2052" name="Picture 4" descr="Image">
            <a:extLst>
              <a:ext uri="{FF2B5EF4-FFF2-40B4-BE49-F238E27FC236}">
                <a16:creationId xmlns:a16="http://schemas.microsoft.com/office/drawing/2014/main" id="{62E3406F-D336-5AEA-23ED-953E35E77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81600"/>
            <a:ext cx="847725" cy="5143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718948-7BA2-B2A4-57D9-FF6B38039F61}"/>
              </a:ext>
            </a:extLst>
          </p:cNvPr>
          <p:cNvSpPr txBox="1"/>
          <p:nvPr/>
        </p:nvSpPr>
        <p:spPr>
          <a:xfrm>
            <a:off x="2859091" y="3349589"/>
            <a:ext cx="2141984" cy="1354217"/>
          </a:xfrm>
          <a:prstGeom prst="rect">
            <a:avLst/>
          </a:prstGeom>
          <a:noFill/>
        </p:spPr>
        <p:txBody>
          <a:bodyPr wrap="square">
            <a:spAutoFit/>
          </a:bodyPr>
          <a:lstStyle/>
          <a:p>
            <a:pPr algn="l" rtl="0"/>
            <a:r>
              <a:rPr lang="en-GB" b="1" i="0" dirty="0">
                <a:solidFill>
                  <a:srgbClr val="AB063D"/>
                </a:solidFill>
                <a:effectLst/>
                <a:latin typeface="inherit"/>
              </a:rPr>
              <a:t>TRUSTED</a:t>
            </a:r>
            <a:endParaRPr lang="en-GB" b="0" i="0" dirty="0">
              <a:solidFill>
                <a:srgbClr val="000000"/>
              </a:solidFill>
              <a:effectLst/>
              <a:latin typeface="Roboto" panose="02000000000000000000" pitchFamily="2" charset="0"/>
            </a:endParaRPr>
          </a:p>
          <a:p>
            <a:pPr algn="l" rtl="0"/>
            <a:r>
              <a:rPr lang="en-GB" sz="1600" b="0" i="0" dirty="0">
                <a:solidFill>
                  <a:srgbClr val="666666"/>
                </a:solidFill>
                <a:effectLst/>
                <a:latin typeface="inherit"/>
              </a:rPr>
              <a:t>They make meaningful contributions and are influential in decision-making.</a:t>
            </a:r>
            <a:endParaRPr lang="en-GB" sz="1600" b="0" i="0" dirty="0">
              <a:solidFill>
                <a:srgbClr val="000000"/>
              </a:solidFill>
              <a:effectLst/>
              <a:latin typeface="Roboto" panose="02000000000000000000" pitchFamily="2" charset="0"/>
            </a:endParaRPr>
          </a:p>
        </p:txBody>
      </p:sp>
      <p:pic>
        <p:nvPicPr>
          <p:cNvPr id="2054" name="Picture 6" descr="Image">
            <a:extLst>
              <a:ext uri="{FF2B5EF4-FFF2-40B4-BE49-F238E27FC236}">
                <a16:creationId xmlns:a16="http://schemas.microsoft.com/office/drawing/2014/main" id="{7B85DFF5-7B1D-8F82-69A3-5EE8A5EC4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564781"/>
            <a:ext cx="685800" cy="666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8589856-0D5B-5497-740D-4F6ECEB2E36D}"/>
              </a:ext>
            </a:extLst>
          </p:cNvPr>
          <p:cNvSpPr txBox="1"/>
          <p:nvPr/>
        </p:nvSpPr>
        <p:spPr>
          <a:xfrm>
            <a:off x="5369330" y="3298185"/>
            <a:ext cx="3019094" cy="1354217"/>
          </a:xfrm>
          <a:prstGeom prst="rect">
            <a:avLst/>
          </a:prstGeom>
          <a:noFill/>
        </p:spPr>
        <p:txBody>
          <a:bodyPr wrap="square">
            <a:spAutoFit/>
          </a:bodyPr>
          <a:lstStyle/>
          <a:p>
            <a:pPr algn="l" rtl="0"/>
            <a:r>
              <a:rPr lang="en-GB" b="1" i="0" dirty="0">
                <a:solidFill>
                  <a:srgbClr val="AB063D"/>
                </a:solidFill>
                <a:effectLst/>
                <a:latin typeface="inherit"/>
              </a:rPr>
              <a:t>AUTHENTIC</a:t>
            </a:r>
            <a:endParaRPr lang="en-GB" b="0" i="0" dirty="0">
              <a:solidFill>
                <a:srgbClr val="000000"/>
              </a:solidFill>
              <a:effectLst/>
              <a:latin typeface="Roboto" panose="02000000000000000000" pitchFamily="2" charset="0"/>
            </a:endParaRPr>
          </a:p>
          <a:p>
            <a:pPr algn="l" rtl="0"/>
            <a:r>
              <a:rPr lang="en-GB" sz="1600" b="0" i="0" dirty="0">
                <a:solidFill>
                  <a:srgbClr val="666666"/>
                </a:solidFill>
                <a:effectLst/>
                <a:latin typeface="inherit"/>
              </a:rPr>
              <a:t>They can bring their full selves to work and express aspects of themselves that may be different from their peers.</a:t>
            </a:r>
            <a:endParaRPr lang="en-GB" sz="1600" b="0" i="0" dirty="0">
              <a:solidFill>
                <a:srgbClr val="000000"/>
              </a:solidFill>
              <a:effectLst/>
              <a:latin typeface="Roboto" panose="02000000000000000000" pitchFamily="2" charset="0"/>
            </a:endParaRPr>
          </a:p>
        </p:txBody>
      </p:sp>
      <p:pic>
        <p:nvPicPr>
          <p:cNvPr id="2056" name="Picture 8" descr="Image">
            <a:extLst>
              <a:ext uri="{FF2B5EF4-FFF2-40B4-BE49-F238E27FC236}">
                <a16:creationId xmlns:a16="http://schemas.microsoft.com/office/drawing/2014/main" id="{A7B06612-F31C-33C9-0A19-319170FE6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95" y="5328570"/>
            <a:ext cx="561975"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3F074F7-7B28-1269-593A-6C7B97DC61DE}"/>
              </a:ext>
            </a:extLst>
          </p:cNvPr>
          <p:cNvSpPr txBox="1"/>
          <p:nvPr/>
        </p:nvSpPr>
        <p:spPr>
          <a:xfrm>
            <a:off x="1394264" y="5203414"/>
            <a:ext cx="2929653" cy="1384995"/>
          </a:xfrm>
          <a:prstGeom prst="rect">
            <a:avLst/>
          </a:prstGeom>
          <a:noFill/>
        </p:spPr>
        <p:txBody>
          <a:bodyPr wrap="square">
            <a:spAutoFit/>
          </a:bodyPr>
          <a:lstStyle/>
          <a:p>
            <a:pPr algn="l" rtl="0"/>
            <a:r>
              <a:rPr lang="en-GB" b="1" i="0" dirty="0">
                <a:solidFill>
                  <a:srgbClr val="AB063D"/>
                </a:solidFill>
                <a:effectLst/>
                <a:latin typeface="inherit"/>
              </a:rPr>
              <a:t>PSYCHOLOGICALLY SAFE: LATITUDE</a:t>
            </a:r>
            <a:endParaRPr lang="en-GB" b="0" i="0" dirty="0">
              <a:solidFill>
                <a:srgbClr val="000000"/>
              </a:solidFill>
              <a:effectLst/>
              <a:latin typeface="Roboto" panose="02000000000000000000" pitchFamily="2" charset="0"/>
            </a:endParaRPr>
          </a:p>
          <a:p>
            <a:pPr algn="l" rtl="0"/>
            <a:r>
              <a:rPr lang="en-GB" sz="1600" b="0" i="0" dirty="0">
                <a:solidFill>
                  <a:srgbClr val="666666"/>
                </a:solidFill>
                <a:effectLst/>
                <a:latin typeface="inherit"/>
              </a:rPr>
              <a:t>They feel free to hold differing views and make mistakes without being penalized.</a:t>
            </a:r>
            <a:endParaRPr lang="en-GB" sz="1600" b="0" i="0" dirty="0">
              <a:solidFill>
                <a:srgbClr val="000000"/>
              </a:solidFill>
              <a:effectLst/>
              <a:latin typeface="Roboto" panose="02000000000000000000" pitchFamily="2" charset="0"/>
            </a:endParaRPr>
          </a:p>
        </p:txBody>
      </p:sp>
      <p:pic>
        <p:nvPicPr>
          <p:cNvPr id="2058" name="Picture 10" descr="Image">
            <a:extLst>
              <a:ext uri="{FF2B5EF4-FFF2-40B4-BE49-F238E27FC236}">
                <a16:creationId xmlns:a16="http://schemas.microsoft.com/office/drawing/2014/main" id="{FD5CE472-3D10-4AC8-2B00-5DD1F24677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057" y="5328570"/>
            <a:ext cx="533400" cy="647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C47E89F-B435-6EC5-5C4B-0EAC38AA2F2B}"/>
              </a:ext>
            </a:extLst>
          </p:cNvPr>
          <p:cNvSpPr txBox="1"/>
          <p:nvPr/>
        </p:nvSpPr>
        <p:spPr>
          <a:xfrm>
            <a:off x="5347377" y="5217382"/>
            <a:ext cx="2929653" cy="1384995"/>
          </a:xfrm>
          <a:prstGeom prst="rect">
            <a:avLst/>
          </a:prstGeom>
          <a:noFill/>
        </p:spPr>
        <p:txBody>
          <a:bodyPr wrap="square">
            <a:spAutoFit/>
          </a:bodyPr>
          <a:lstStyle/>
          <a:p>
            <a:pPr algn="l" rtl="0"/>
            <a:r>
              <a:rPr lang="en-GB" b="1" i="0" dirty="0">
                <a:solidFill>
                  <a:srgbClr val="AB063D"/>
                </a:solidFill>
                <a:effectLst/>
                <a:latin typeface="inherit"/>
              </a:rPr>
              <a:t>PSYCHOLOGICALLY SAFE: RISK-TAKING</a:t>
            </a:r>
            <a:endParaRPr lang="en-GB" b="0" i="0" dirty="0">
              <a:solidFill>
                <a:srgbClr val="000000"/>
              </a:solidFill>
              <a:effectLst/>
              <a:latin typeface="Roboto" panose="02000000000000000000" pitchFamily="2" charset="0"/>
            </a:endParaRPr>
          </a:p>
          <a:p>
            <a:pPr algn="l" rtl="0"/>
            <a:r>
              <a:rPr lang="en-GB" sz="1600" b="0" i="0" dirty="0">
                <a:solidFill>
                  <a:srgbClr val="666666"/>
                </a:solidFill>
                <a:effectLst/>
                <a:latin typeface="inherit"/>
              </a:rPr>
              <a:t>They feel secure enough to address tough issues or </a:t>
            </a:r>
            <a:endParaRPr lang="en-GB" sz="1600" b="0" i="0" dirty="0">
              <a:solidFill>
                <a:srgbClr val="000000"/>
              </a:solidFill>
              <a:effectLst/>
              <a:latin typeface="Roboto" panose="02000000000000000000" pitchFamily="2" charset="0"/>
            </a:endParaRPr>
          </a:p>
          <a:p>
            <a:pPr algn="l" rtl="0"/>
            <a:r>
              <a:rPr lang="en-GB" sz="1600" b="0" i="0" dirty="0">
                <a:solidFill>
                  <a:srgbClr val="666666"/>
                </a:solidFill>
                <a:effectLst/>
                <a:latin typeface="inherit"/>
              </a:rPr>
              <a:t>take risks</a:t>
            </a:r>
            <a:endParaRPr lang="en-GB" sz="1600"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2218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E2FDEA-B8B2-4E99-A269-3203F966DFEE}"/>
              </a:ext>
            </a:extLst>
          </p:cNvPr>
          <p:cNvSpPr txBox="1"/>
          <p:nvPr/>
        </p:nvSpPr>
        <p:spPr>
          <a:xfrm>
            <a:off x="2051720" y="1435203"/>
            <a:ext cx="5004048" cy="523220"/>
          </a:xfrm>
          <a:prstGeom prst="rect">
            <a:avLst/>
          </a:prstGeom>
          <a:noFill/>
        </p:spPr>
        <p:txBody>
          <a:bodyPr wrap="square">
            <a:spAutoFit/>
          </a:bodyPr>
          <a:lstStyle/>
          <a:p>
            <a:pPr marR="381000">
              <a:spcBef>
                <a:spcPts val="375"/>
              </a:spcBef>
              <a:spcAft>
                <a:spcPts val="0"/>
              </a:spcAft>
            </a:pPr>
            <a:r>
              <a:rPr lang="en-GB" sz="2800" b="1" kern="1800" dirty="0">
                <a:solidFill>
                  <a:srgbClr val="2E2E2E"/>
                </a:solidFill>
                <a:effectLst/>
                <a:latin typeface="Roboto" panose="02000000000000000000" pitchFamily="2" charset="0"/>
                <a:ea typeface="Times New Roman" panose="02020603050405020304" pitchFamily="18" charset="0"/>
                <a:cs typeface="Times New Roman" panose="02020603050405020304" pitchFamily="18" charset="0"/>
              </a:rPr>
              <a:t>Cultural Competency Quiz</a:t>
            </a:r>
            <a:endParaRPr lang="en-GB" sz="1600" b="1"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51DD4BF-BD45-4B4A-BD84-7FA9BFF7A559}"/>
              </a:ext>
            </a:extLst>
          </p:cNvPr>
          <p:cNvSpPr txBox="1"/>
          <p:nvPr/>
        </p:nvSpPr>
        <p:spPr>
          <a:xfrm>
            <a:off x="251520" y="2413337"/>
            <a:ext cx="8712968" cy="2031325"/>
          </a:xfrm>
          <a:prstGeom prst="rect">
            <a:avLst/>
          </a:prstGeom>
          <a:noFill/>
        </p:spPr>
        <p:txBody>
          <a:bodyPr wrap="square">
            <a:spAutoFit/>
          </a:bodyPr>
          <a:lstStyle/>
          <a:p>
            <a:pPr algn="ctr"/>
            <a:r>
              <a:rPr lang="en-GB" dirty="0"/>
              <a:t>How about a cultural competency quiz? How much do you really know about cultural competency? Cultural competence, which is also known as intercultural competence, is a range of cognitive, affective, and behavioural skills that cause effective and appropriate communication with people of different cultures.</a:t>
            </a:r>
          </a:p>
          <a:p>
            <a:pPr algn="ctr"/>
            <a:endParaRPr lang="en-GB" dirty="0"/>
          </a:p>
          <a:p>
            <a:pPr algn="ctr"/>
            <a:r>
              <a:rPr lang="en-GB" dirty="0"/>
              <a:t> </a:t>
            </a:r>
            <a:r>
              <a:rPr lang="en-GB" b="1" dirty="0"/>
              <a:t>These questions in the quiz will test you on how well you understand cultural competency. All the best to you with the test and have fun too.</a:t>
            </a:r>
          </a:p>
        </p:txBody>
      </p:sp>
      <p:sp>
        <p:nvSpPr>
          <p:cNvPr id="13" name="TextBox 12">
            <a:extLst>
              <a:ext uri="{FF2B5EF4-FFF2-40B4-BE49-F238E27FC236}">
                <a16:creationId xmlns:a16="http://schemas.microsoft.com/office/drawing/2014/main" id="{16893922-0529-4F41-BC95-75A235CE642C}"/>
              </a:ext>
            </a:extLst>
          </p:cNvPr>
          <p:cNvSpPr txBox="1"/>
          <p:nvPr/>
        </p:nvSpPr>
        <p:spPr>
          <a:xfrm>
            <a:off x="-1728700" y="5085184"/>
            <a:ext cx="12601400" cy="353943"/>
          </a:xfrm>
          <a:prstGeom prst="rect">
            <a:avLst/>
          </a:prstGeom>
          <a:noFill/>
        </p:spPr>
        <p:txBody>
          <a:bodyPr wrap="square">
            <a:spAutoFit/>
          </a:bodyPr>
          <a:lstStyle/>
          <a:p>
            <a:pPr algn="ctr"/>
            <a:r>
              <a:rPr kumimoji="0" lang="en-GB" sz="1700" b="0" i="0" u="none" strike="noStrike" kern="0" cap="none" spc="0" normalizeH="0" baseline="0" noProof="0" dirty="0">
                <a:ln>
                  <a:noFill/>
                </a:ln>
                <a:solidFill>
                  <a:sysClr val="windowText" lastClr="000000"/>
                </a:solidFill>
                <a:effectLst/>
                <a:uLnTx/>
                <a:uFillTx/>
                <a:hlinkClick r:id="rId2"/>
              </a:rPr>
              <a:t>https://www.avma.org/sites/default/files/2022-02/DiversityCulturalCompetenceChecklist.pdf</a:t>
            </a:r>
            <a:endParaRPr lang="en-GB" sz="1700" dirty="0"/>
          </a:p>
        </p:txBody>
      </p:sp>
    </p:spTree>
    <p:extLst>
      <p:ext uri="{BB962C8B-B14F-4D97-AF65-F5344CB8AC3E}">
        <p14:creationId xmlns:p14="http://schemas.microsoft.com/office/powerpoint/2010/main" val="480504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C325F-74DB-D417-70FC-AD3C9F38C182}"/>
              </a:ext>
              <a:ext uri="{C183D7F6-B498-43B3-948B-1728B52AA6E4}">
                <adec:decorative xmlns:adec="http://schemas.microsoft.com/office/drawing/2017/decorative" val="1"/>
              </a:ext>
            </a:extLst>
          </p:cNvPr>
          <p:cNvPicPr>
            <a:picLocks noChangeAspect="1"/>
          </p:cNvPicPr>
          <p:nvPr/>
        </p:nvPicPr>
        <p:blipFill rotWithShape="1">
          <a:blip r:embed="rId3"/>
          <a:srcRect t="28648" b="32506"/>
          <a:stretch/>
        </p:blipFill>
        <p:spPr>
          <a:xfrm>
            <a:off x="179512" y="252256"/>
            <a:ext cx="2178908" cy="579140"/>
          </a:xfrm>
          <a:prstGeom prst="rect">
            <a:avLst/>
          </a:prstGeom>
        </p:spPr>
      </p:pic>
      <p:sp>
        <p:nvSpPr>
          <p:cNvPr id="18" name="TextBox 17">
            <a:extLst>
              <a:ext uri="{FF2B5EF4-FFF2-40B4-BE49-F238E27FC236}">
                <a16:creationId xmlns:a16="http://schemas.microsoft.com/office/drawing/2014/main" id="{C6E48481-60B8-29DF-BFC9-6C79190A52A4}"/>
              </a:ext>
            </a:extLst>
          </p:cNvPr>
          <p:cNvSpPr txBox="1"/>
          <p:nvPr/>
        </p:nvSpPr>
        <p:spPr>
          <a:xfrm>
            <a:off x="-2286772" y="6193191"/>
            <a:ext cx="4573544" cy="300082"/>
          </a:xfrm>
          <a:prstGeom prst="rect">
            <a:avLst/>
          </a:prstGeom>
          <a:noFill/>
        </p:spPr>
        <p:txBody>
          <a:bodyPr wrap="square">
            <a:spAutoFit/>
          </a:bodyPr>
          <a:lstStyle/>
          <a:p>
            <a:pPr algn="r" defTabSz="685800"/>
            <a:r>
              <a:rPr lang="en-GB" sz="1350" b="1" dirty="0">
                <a:solidFill>
                  <a:srgbClr val="132D4C"/>
                </a:solidFill>
                <a:latin typeface="Aptos Display" panose="02110004020202020204"/>
              </a:rPr>
              <a:t>(Vasco, 2023)</a:t>
            </a:r>
          </a:p>
        </p:txBody>
      </p:sp>
      <p:sp>
        <p:nvSpPr>
          <p:cNvPr id="14" name="TextBox 13">
            <a:extLst>
              <a:ext uri="{FF2B5EF4-FFF2-40B4-BE49-F238E27FC236}">
                <a16:creationId xmlns:a16="http://schemas.microsoft.com/office/drawing/2014/main" id="{41C1B77E-612C-79A8-373A-FAF7563CD341}"/>
              </a:ext>
            </a:extLst>
          </p:cNvPr>
          <p:cNvSpPr txBox="1"/>
          <p:nvPr/>
        </p:nvSpPr>
        <p:spPr>
          <a:xfrm>
            <a:off x="876525" y="831396"/>
            <a:ext cx="8277482" cy="1546577"/>
          </a:xfrm>
          <a:prstGeom prst="rect">
            <a:avLst/>
          </a:prstGeom>
          <a:noFill/>
        </p:spPr>
        <p:txBody>
          <a:bodyPr wrap="square">
            <a:spAutoFit/>
          </a:bodyPr>
          <a:lstStyle/>
          <a:p>
            <a:pPr defTabSz="685800"/>
            <a:r>
              <a:rPr lang="en-GB" sz="2700" b="1" dirty="0">
                <a:solidFill>
                  <a:srgbClr val="002060"/>
                </a:solidFill>
                <a:latin typeface="Arial" panose="020B0604020202020204" pitchFamily="34" charset="0"/>
                <a:cs typeface="Arial" panose="020B0604020202020204" pitchFamily="34" charset="0"/>
              </a:rPr>
              <a:t>Cultural Competency</a:t>
            </a:r>
            <a:r>
              <a:rPr lang="en-GB" sz="2400" b="1" dirty="0">
                <a:solidFill>
                  <a:srgbClr val="002060"/>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Create spaces for dialogue and reflection within your teams</a:t>
            </a:r>
            <a:r>
              <a:rPr lang="en-GB" sz="2400" dirty="0">
                <a:latin typeface="Arial" panose="020B0604020202020204" pitchFamily="34" charset="0"/>
                <a:cs typeface="Arial" panose="020B0604020202020204" pitchFamily="34" charset="0"/>
              </a:rPr>
              <a:t>.</a:t>
            </a:r>
          </a:p>
          <a:p>
            <a:pPr defTabSz="685800"/>
            <a:br>
              <a:rPr lang="en-GB" sz="1350" dirty="0">
                <a:latin typeface="Aptos" panose="02110004020202020204"/>
              </a:rPr>
            </a:br>
            <a:br>
              <a:rPr lang="en-GB" sz="1350" dirty="0">
                <a:solidFill>
                  <a:srgbClr val="5FD3C1"/>
                </a:solidFill>
                <a:latin typeface="Aptos" panose="02110004020202020204"/>
              </a:rPr>
            </a:br>
            <a:endParaRPr lang="en-GB" sz="1350" dirty="0">
              <a:solidFill>
                <a:prstClr val="black"/>
              </a:solidFill>
              <a:latin typeface="Aptos" panose="02110004020202020204"/>
            </a:endParaRPr>
          </a:p>
        </p:txBody>
      </p:sp>
      <p:sp>
        <p:nvSpPr>
          <p:cNvPr id="2" name="Title 1" hidden="1">
            <a:extLst>
              <a:ext uri="{FF2B5EF4-FFF2-40B4-BE49-F238E27FC236}">
                <a16:creationId xmlns:a16="http://schemas.microsoft.com/office/drawing/2014/main" id="{03307B06-F9CA-CC13-9D29-4838FD3A33D2}"/>
              </a:ext>
            </a:extLst>
          </p:cNvPr>
          <p:cNvSpPr>
            <a:spLocks noGrp="1"/>
          </p:cNvSpPr>
          <p:nvPr>
            <p:ph type="ctrTitle"/>
          </p:nvPr>
        </p:nvSpPr>
        <p:spPr/>
        <p:txBody>
          <a:bodyPr/>
          <a:lstStyle/>
          <a:p>
            <a:r>
              <a:rPr lang="en-GB" dirty="0"/>
              <a:t>Cultural Competency</a:t>
            </a:r>
          </a:p>
        </p:txBody>
      </p:sp>
      <p:pic>
        <p:nvPicPr>
          <p:cNvPr id="5" name="Picture 2" descr="Building Cultural Awareness: A Practical Approach">
            <a:extLst>
              <a:ext uri="{FF2B5EF4-FFF2-40B4-BE49-F238E27FC236}">
                <a16:creationId xmlns:a16="http://schemas.microsoft.com/office/drawing/2014/main" id="{B8500727-2420-7C57-3E9B-516BDA0B47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2656" y="4082388"/>
            <a:ext cx="2761383"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extBox 15">
            <a:extLst>
              <a:ext uri="{FF2B5EF4-FFF2-40B4-BE49-F238E27FC236}">
                <a16:creationId xmlns:a16="http://schemas.microsoft.com/office/drawing/2014/main" id="{1686CD9F-FDB7-6DCD-0A3C-D5D61BE84328}"/>
              </a:ext>
            </a:extLst>
          </p:cNvPr>
          <p:cNvGraphicFramePr/>
          <p:nvPr>
            <p:extLst>
              <p:ext uri="{D42A27DB-BD31-4B8C-83A1-F6EECF244321}">
                <p14:modId xmlns:p14="http://schemas.microsoft.com/office/powerpoint/2010/main" val="3116209108"/>
              </p:ext>
            </p:extLst>
          </p:nvPr>
        </p:nvGraphicFramePr>
        <p:xfrm>
          <a:off x="251520" y="1916832"/>
          <a:ext cx="5807387" cy="4576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498639DF-D092-88E8-35AA-9F42CA8B6A58}"/>
              </a:ext>
            </a:extLst>
          </p:cNvPr>
          <p:cNvSpPr txBox="1"/>
          <p:nvPr/>
        </p:nvSpPr>
        <p:spPr>
          <a:xfrm>
            <a:off x="5796136" y="1609096"/>
            <a:ext cx="2945079" cy="2031325"/>
          </a:xfrm>
          <a:prstGeom prst="rect">
            <a:avLst/>
          </a:prstGeom>
          <a:noFill/>
          <a:ln w="28575">
            <a:solidFill>
              <a:schemeClr val="tx1"/>
            </a:solidFill>
          </a:ln>
          <a:scene3d>
            <a:camera prst="perspectiveLeft"/>
            <a:lightRig rig="threePt" dir="t"/>
          </a:scene3d>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important to note that ‘culture’ as is being referred to here, means every person’s unique lived experience and is not solely focused on issues of race and ethnicity.</a:t>
            </a:r>
          </a:p>
        </p:txBody>
      </p:sp>
    </p:spTree>
    <p:extLst>
      <p:ext uri="{BB962C8B-B14F-4D97-AF65-F5344CB8AC3E}">
        <p14:creationId xmlns:p14="http://schemas.microsoft.com/office/powerpoint/2010/main" val="4196291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BF2D9-0960-260F-80B3-1E76EEB1E611}"/>
              </a:ext>
            </a:extLst>
          </p:cNvPr>
          <p:cNvSpPr txBox="1"/>
          <p:nvPr/>
        </p:nvSpPr>
        <p:spPr bwMode="auto">
          <a:xfrm>
            <a:off x="246856" y="1252409"/>
            <a:ext cx="8424863" cy="1143000"/>
          </a:xfrm>
          <a:prstGeom prst="rect">
            <a:avLst/>
          </a:prstGeom>
          <a:noFill/>
          <a:ln>
            <a:noFill/>
          </a:ln>
        </p:spPr>
        <p:txBody>
          <a:bodyPr vert="horz" wrap="square" lIns="91440" tIns="45720" rIns="91440" bIns="45720" numCol="1" anchor="ctr" anchorCtr="0" compatLnSpc="1">
            <a:prstTxWarp prst="textNoShape">
              <a:avLst/>
            </a:prstTxWarp>
            <a:normAutofit/>
          </a:bodyPr>
          <a:lstStyle/>
          <a:p>
            <a:pPr eaLnBrk="0" fontAlgn="base" hangingPunct="0">
              <a:spcBef>
                <a:spcPct val="0"/>
              </a:spcBef>
              <a:spcAft>
                <a:spcPts val="600"/>
              </a:spcAft>
            </a:pPr>
            <a:r>
              <a:rPr lang="en-US" sz="2800" b="1" dirty="0">
                <a:solidFill>
                  <a:schemeClr val="tx2"/>
                </a:solidFill>
                <a:latin typeface="+mj-lt"/>
                <a:ea typeface="+mj-ea"/>
                <a:cs typeface="+mj-cs"/>
              </a:rPr>
              <a:t>Cultural sensitivity is:</a:t>
            </a:r>
          </a:p>
        </p:txBody>
      </p:sp>
      <p:sp>
        <p:nvSpPr>
          <p:cNvPr id="2" name="TextBox 1">
            <a:extLst>
              <a:ext uri="{FF2B5EF4-FFF2-40B4-BE49-F238E27FC236}">
                <a16:creationId xmlns:a16="http://schemas.microsoft.com/office/drawing/2014/main" id="{FD8B408E-3DE0-8927-8BD3-D54248F0808E}"/>
              </a:ext>
            </a:extLst>
          </p:cNvPr>
          <p:cNvSpPr txBox="1"/>
          <p:nvPr/>
        </p:nvSpPr>
        <p:spPr bwMode="auto">
          <a:xfrm>
            <a:off x="252020" y="2236611"/>
            <a:ext cx="4408452" cy="4321175"/>
          </a:xfrm>
          <a:prstGeom prst="rect">
            <a:avLst/>
          </a:prstGeom>
          <a:noFill/>
          <a:ln>
            <a:noFill/>
          </a:ln>
        </p:spPr>
        <p:txBody>
          <a:bodyPr vert="horz" wrap="square" lIns="91440" tIns="45720" rIns="91440" bIns="45720" numCol="1" anchor="t" anchorCtr="0" compatLnSpc="1">
            <a:prstTxWarp prst="textNoShape">
              <a:avLst/>
            </a:prstTxWarp>
            <a:normAutofit fontScale="92500"/>
          </a:bodyPr>
          <a:lstStyle/>
          <a:p>
            <a:pPr marL="342884" indent="-342884" eaLnBrk="0" fontAlgn="base" hangingPunct="0">
              <a:lnSpc>
                <a:spcPct val="90000"/>
              </a:lnSpc>
              <a:spcBef>
                <a:spcPct val="20000"/>
              </a:spcBef>
              <a:spcAft>
                <a:spcPct val="0"/>
              </a:spcAft>
              <a:buFont typeface="Arial" panose="020B0604020202020204" pitchFamily="34" charset="0"/>
              <a:buChar char="•"/>
            </a:pPr>
            <a:r>
              <a:rPr lang="en-US" sz="2000" dirty="0"/>
              <a:t>being aware that there are cultural differences between individuals and groups. </a:t>
            </a:r>
          </a:p>
          <a:p>
            <a:pPr marL="342884" indent="-342884" eaLnBrk="0" fontAlgn="base" hangingPunct="0">
              <a:lnSpc>
                <a:spcPct val="90000"/>
              </a:lnSpc>
              <a:spcBef>
                <a:spcPct val="20000"/>
              </a:spcBef>
              <a:spcAft>
                <a:spcPct val="0"/>
              </a:spcAft>
              <a:buFont typeface="Arial" panose="020B0604020202020204" pitchFamily="34" charset="0"/>
              <a:buChar char="•"/>
            </a:pPr>
            <a:endParaRPr lang="en-US" sz="2000" dirty="0"/>
          </a:p>
          <a:p>
            <a:pPr marL="342884" indent="-342884" eaLnBrk="0" fontAlgn="base" hangingPunct="0">
              <a:lnSpc>
                <a:spcPct val="90000"/>
              </a:lnSpc>
              <a:spcBef>
                <a:spcPct val="20000"/>
              </a:spcBef>
              <a:spcAft>
                <a:spcPct val="0"/>
              </a:spcAft>
              <a:buFont typeface="Arial" panose="020B0604020202020204" pitchFamily="34" charset="0"/>
              <a:buChar char="•"/>
            </a:pPr>
            <a:r>
              <a:rPr lang="en-US" sz="2000" dirty="0"/>
              <a:t>understanding that cultural differences can have an impact on people’s behaviors and communication styles.</a:t>
            </a:r>
          </a:p>
          <a:p>
            <a:pPr marL="342884" indent="-342884" eaLnBrk="0" fontAlgn="base" hangingPunct="0">
              <a:lnSpc>
                <a:spcPct val="90000"/>
              </a:lnSpc>
              <a:spcBef>
                <a:spcPct val="20000"/>
              </a:spcBef>
              <a:spcAft>
                <a:spcPct val="0"/>
              </a:spcAft>
              <a:buFont typeface="Arial" panose="020B0604020202020204" pitchFamily="34" charset="0"/>
              <a:buChar char="•"/>
            </a:pPr>
            <a:endParaRPr lang="en-US" sz="2000" dirty="0"/>
          </a:p>
          <a:p>
            <a:pPr marL="342884" indent="-342884" eaLnBrk="0" fontAlgn="base" hangingPunct="0">
              <a:lnSpc>
                <a:spcPct val="90000"/>
              </a:lnSpc>
              <a:spcBef>
                <a:spcPct val="20000"/>
              </a:spcBef>
              <a:spcAft>
                <a:spcPct val="0"/>
              </a:spcAft>
              <a:buFont typeface="Arial" panose="020B0604020202020204" pitchFamily="34" charset="0"/>
              <a:buChar char="•"/>
            </a:pPr>
            <a:r>
              <a:rPr lang="en-US" sz="2000" dirty="0"/>
              <a:t>being respectful and non-judgmental towards other cultures.</a:t>
            </a:r>
          </a:p>
          <a:p>
            <a:pPr marL="342884" indent="-342884" eaLnBrk="0" fontAlgn="base" hangingPunct="0">
              <a:lnSpc>
                <a:spcPct val="90000"/>
              </a:lnSpc>
              <a:spcBef>
                <a:spcPct val="20000"/>
              </a:spcBef>
              <a:spcAft>
                <a:spcPct val="0"/>
              </a:spcAft>
              <a:buFont typeface="Arial" panose="020B0604020202020204" pitchFamily="34" charset="0"/>
              <a:buChar char="•"/>
            </a:pPr>
            <a:endParaRPr lang="en-US" sz="2000" dirty="0"/>
          </a:p>
          <a:p>
            <a:pPr marL="342884" indent="-342884" eaLnBrk="0" fontAlgn="base" hangingPunct="0">
              <a:lnSpc>
                <a:spcPct val="90000"/>
              </a:lnSpc>
              <a:spcBef>
                <a:spcPct val="20000"/>
              </a:spcBef>
              <a:spcAft>
                <a:spcPct val="0"/>
              </a:spcAft>
              <a:buFont typeface="Arial" panose="020B0604020202020204" pitchFamily="34" charset="0"/>
              <a:buChar char="•"/>
            </a:pPr>
            <a:r>
              <a:rPr lang="en-US" sz="2000" dirty="0"/>
              <a:t>being curious and open to learning about other people's cultures.</a:t>
            </a:r>
          </a:p>
        </p:txBody>
      </p:sp>
      <p:pic>
        <p:nvPicPr>
          <p:cNvPr id="4" name="Picture 3">
            <a:extLst>
              <a:ext uri="{FF2B5EF4-FFF2-40B4-BE49-F238E27FC236}">
                <a16:creationId xmlns:a16="http://schemas.microsoft.com/office/drawing/2014/main" id="{0759DD0E-5B07-55E7-4682-8B798AF326EF}"/>
              </a:ext>
            </a:extLst>
          </p:cNvPr>
          <p:cNvPicPr>
            <a:picLocks noChangeAspect="1"/>
          </p:cNvPicPr>
          <p:nvPr/>
        </p:nvPicPr>
        <p:blipFill>
          <a:blip r:embed="rId2"/>
          <a:stretch>
            <a:fillRect/>
          </a:stretch>
        </p:blipFill>
        <p:spPr>
          <a:xfrm>
            <a:off x="4880733" y="1833161"/>
            <a:ext cx="4011247" cy="2296438"/>
          </a:xfrm>
          <a:prstGeom prst="rect">
            <a:avLst/>
          </a:prstGeom>
          <a:noFill/>
        </p:spPr>
      </p:pic>
      <p:sp>
        <p:nvSpPr>
          <p:cNvPr id="6" name="TextBox 5">
            <a:extLst>
              <a:ext uri="{FF2B5EF4-FFF2-40B4-BE49-F238E27FC236}">
                <a16:creationId xmlns:a16="http://schemas.microsoft.com/office/drawing/2014/main" id="{3C4DD3A9-8528-19F2-5A54-CCACCF22BE10}"/>
              </a:ext>
            </a:extLst>
          </p:cNvPr>
          <p:cNvSpPr txBox="1"/>
          <p:nvPr/>
        </p:nvSpPr>
        <p:spPr>
          <a:xfrm>
            <a:off x="4459287" y="4462592"/>
            <a:ext cx="4572000" cy="1477328"/>
          </a:xfrm>
          <a:prstGeom prst="rect">
            <a:avLst/>
          </a:prstGeom>
          <a:noFill/>
        </p:spPr>
        <p:txBody>
          <a:bodyPr wrap="square">
            <a:spAutoFit/>
          </a:bodyPr>
          <a:lstStyle/>
          <a:p>
            <a:pPr marL="285750" indent="-285750">
              <a:buFont typeface="Arial" panose="020B0604020202020204" pitchFamily="34" charset="0"/>
              <a:buChar char="•"/>
            </a:pPr>
            <a:r>
              <a:rPr lang="en-GB" b="1" dirty="0"/>
              <a:t>being culturally sensitive means having the capacity to function effectively in other cultures. It is valuing and respecting diversity and being sensitive to cultural differences. </a:t>
            </a:r>
          </a:p>
        </p:txBody>
      </p:sp>
    </p:spTree>
    <p:extLst>
      <p:ext uri="{BB962C8B-B14F-4D97-AF65-F5344CB8AC3E}">
        <p14:creationId xmlns:p14="http://schemas.microsoft.com/office/powerpoint/2010/main" val="9044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E6B4ED-4D4F-D91F-D5F8-F5FB409D2556}"/>
              </a:ext>
            </a:extLst>
          </p:cNvPr>
          <p:cNvSpPr txBox="1"/>
          <p:nvPr/>
        </p:nvSpPr>
        <p:spPr bwMode="auto">
          <a:xfrm>
            <a:off x="510205" y="2356820"/>
            <a:ext cx="8424863" cy="1143000"/>
          </a:xfrm>
          <a:prstGeom prst="rect">
            <a:avLst/>
          </a:prstGeom>
          <a:noFill/>
          <a:ln>
            <a:noFill/>
          </a:ln>
        </p:spPr>
        <p:txBody>
          <a:bodyPr vert="horz" wrap="square" lIns="91440" tIns="45720" rIns="91440" bIns="45720" numCol="1" anchor="ctr" anchorCtr="0" compatLnSpc="1">
            <a:prstTxWarp prst="textNoShape">
              <a:avLst/>
            </a:prstTxWarp>
            <a:normAutofit/>
          </a:bodyPr>
          <a:lstStyle/>
          <a:p>
            <a:pPr eaLnBrk="0" fontAlgn="base" hangingPunct="0">
              <a:lnSpc>
                <a:spcPct val="90000"/>
              </a:lnSpc>
              <a:spcBef>
                <a:spcPct val="0"/>
              </a:spcBef>
              <a:spcAft>
                <a:spcPts val="600"/>
              </a:spcAft>
            </a:pPr>
            <a:r>
              <a:rPr lang="en-US" sz="3200" b="1" dirty="0">
                <a:solidFill>
                  <a:schemeClr val="tx2"/>
                </a:solidFill>
                <a:latin typeface="+mj-lt"/>
                <a:ea typeface="+mj-ea"/>
                <a:cs typeface="+mj-cs"/>
              </a:rPr>
              <a:t>Ways to Develop Your Cultural Sensitivity</a:t>
            </a:r>
          </a:p>
        </p:txBody>
      </p:sp>
      <p:sp>
        <p:nvSpPr>
          <p:cNvPr id="5" name="TextBox 4">
            <a:extLst>
              <a:ext uri="{FF2B5EF4-FFF2-40B4-BE49-F238E27FC236}">
                <a16:creationId xmlns:a16="http://schemas.microsoft.com/office/drawing/2014/main" id="{8F92E8C3-D047-350F-130F-004B1D04C4CE}"/>
              </a:ext>
            </a:extLst>
          </p:cNvPr>
          <p:cNvSpPr txBox="1"/>
          <p:nvPr/>
        </p:nvSpPr>
        <p:spPr bwMode="auto">
          <a:xfrm>
            <a:off x="222100" y="3356992"/>
            <a:ext cx="8712968" cy="3312368"/>
          </a:xfrm>
          <a:prstGeom prst="rect">
            <a:avLst/>
          </a:prstGeom>
          <a:noFill/>
          <a:ln>
            <a:noFill/>
          </a:ln>
        </p:spPr>
        <p:txBody>
          <a:bodyPr vert="horz" wrap="square" lIns="91440" tIns="45720" rIns="91440" bIns="45720" numCol="1" anchor="t" anchorCtr="0" compatLnSpc="1">
            <a:prstTxWarp prst="textNoShape">
              <a:avLst/>
            </a:prstTxWarp>
            <a:noAutofit/>
          </a:bodyPr>
          <a:lstStyle/>
          <a:p>
            <a:pPr marL="342884" indent="-342884" eaLnBrk="0" fontAlgn="base" hangingPunct="0">
              <a:lnSpc>
                <a:spcPct val="90000"/>
              </a:lnSpc>
              <a:spcBef>
                <a:spcPct val="20000"/>
              </a:spcBef>
              <a:spcAft>
                <a:spcPct val="0"/>
              </a:spcAft>
              <a:buFont typeface="Arial" panose="020B0604020202020204" pitchFamily="34" charset="0"/>
              <a:buChar char="•"/>
            </a:pPr>
            <a:r>
              <a:rPr lang="en-US" dirty="0">
                <a:latin typeface="Arial" panose="020B0604020202020204" pitchFamily="34" charset="0"/>
                <a:cs typeface="Arial" panose="020B0604020202020204" pitchFamily="34" charset="0"/>
              </a:rPr>
              <a:t>Learn about other cultures. Attend cultural festivals and events and get to know people with unique backgrounds. Educate yourself about other cultures, especially the cultures of people you work closely with. </a:t>
            </a:r>
          </a:p>
          <a:p>
            <a:pPr marL="342884" indent="-342884" eaLnBrk="0" fontAlgn="base" hangingPunct="0">
              <a:lnSpc>
                <a:spcPct val="90000"/>
              </a:lnSpc>
              <a:spcBef>
                <a:spcPct val="20000"/>
              </a:spcBef>
              <a:spcAft>
                <a:spcPct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884" indent="-342884" eaLnBrk="0" fontAlgn="base" hangingPunct="0">
              <a:lnSpc>
                <a:spcPct val="90000"/>
              </a:lnSpc>
              <a:spcBef>
                <a:spcPct val="20000"/>
              </a:spcBef>
              <a:spcAft>
                <a:spcPct val="0"/>
              </a:spcAft>
              <a:buFont typeface="Arial" panose="020B0604020202020204" pitchFamily="34" charset="0"/>
              <a:buChar char="•"/>
            </a:pPr>
            <a:r>
              <a:rPr lang="en-US" dirty="0">
                <a:latin typeface="Arial" panose="020B0604020202020204" pitchFamily="34" charset="0"/>
                <a:cs typeface="Arial" panose="020B0604020202020204" pitchFamily="34" charset="0"/>
              </a:rPr>
              <a:t>Avoid making assumptions. Preconceived ideas of how someone from a particular background is supposed to behave or think can be harmful.</a:t>
            </a:r>
          </a:p>
          <a:p>
            <a:pPr marL="342884" indent="-342884" eaLnBrk="0" fontAlgn="base" hangingPunct="0">
              <a:lnSpc>
                <a:spcPct val="90000"/>
              </a:lnSpc>
              <a:spcBef>
                <a:spcPct val="20000"/>
              </a:spcBef>
              <a:spcAft>
                <a:spcPct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884" indent="-342884" eaLnBrk="0" fontAlgn="base" hangingPunct="0">
              <a:lnSpc>
                <a:spcPct val="90000"/>
              </a:lnSpc>
              <a:spcBef>
                <a:spcPct val="20000"/>
              </a:spcBef>
              <a:spcAft>
                <a:spcPct val="0"/>
              </a:spcAft>
              <a:buFont typeface="Arial" panose="020B0604020202020204" pitchFamily="34" charset="0"/>
              <a:buChar char="•"/>
            </a:pPr>
            <a:r>
              <a:rPr lang="en-US" dirty="0">
                <a:latin typeface="Arial" panose="020B0604020202020204" pitchFamily="34" charset="0"/>
                <a:cs typeface="Arial" panose="020B0604020202020204" pitchFamily="34" charset="0"/>
              </a:rPr>
              <a:t>Reflect on your own biases. Be aware of how your own biases may influence your perceptions of other cultures. </a:t>
            </a:r>
          </a:p>
          <a:p>
            <a:pPr marL="342884" indent="-342884" eaLnBrk="0" fontAlgn="base" hangingPunct="0">
              <a:lnSpc>
                <a:spcPct val="90000"/>
              </a:lnSpc>
              <a:spcBef>
                <a:spcPct val="20000"/>
              </a:spcBef>
              <a:spcAft>
                <a:spcPct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884" indent="-342884" eaLnBrk="0" fontAlgn="base" hangingPunct="0">
              <a:lnSpc>
                <a:spcPct val="90000"/>
              </a:lnSpc>
              <a:spcBef>
                <a:spcPct val="20000"/>
              </a:spcBef>
              <a:spcAft>
                <a:spcPct val="0"/>
              </a:spcAft>
              <a:buFont typeface="Arial" panose="020B0604020202020204" pitchFamily="34" charset="0"/>
              <a:buChar char="•"/>
            </a:pPr>
            <a:r>
              <a:rPr lang="en-US" dirty="0">
                <a:latin typeface="Arial" panose="020B0604020202020204" pitchFamily="34" charset="0"/>
                <a:cs typeface="Arial" panose="020B0604020202020204" pitchFamily="34" charset="0"/>
              </a:rPr>
              <a:t>Practice empathy. Try to understand people's experiences from their perspective.</a:t>
            </a:r>
          </a:p>
        </p:txBody>
      </p:sp>
      <p:pic>
        <p:nvPicPr>
          <p:cNvPr id="1030" name="Picture 6" descr="Embracing Cultural Diversity: Unleashing Creativity and Understanding">
            <a:extLst>
              <a:ext uri="{FF2B5EF4-FFF2-40B4-BE49-F238E27FC236}">
                <a16:creationId xmlns:a16="http://schemas.microsoft.com/office/drawing/2014/main" id="{0551F428-A89C-C757-94F7-660145F0701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0200" b="31441"/>
          <a:stretch/>
        </p:blipFill>
        <p:spPr bwMode="auto">
          <a:xfrm>
            <a:off x="-11967" y="-459432"/>
            <a:ext cx="9143999" cy="295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6A96F4-5651-5E24-8289-E1BD0386D0CF}"/>
              </a:ext>
            </a:extLst>
          </p:cNvPr>
          <p:cNvPicPr>
            <a:picLocks noChangeAspect="1"/>
          </p:cNvPicPr>
          <p:nvPr/>
        </p:nvPicPr>
        <p:blipFill rotWithShape="1">
          <a:blip r:embed="rId3">
            <a:extLst>
              <a:ext uri="{28A0092B-C50C-407E-A947-70E740481C1C}">
                <a14:useLocalDpi xmlns:a14="http://schemas.microsoft.com/office/drawing/2010/main" val="0"/>
              </a:ext>
            </a:extLst>
          </a:blip>
          <a:srcRect l="-200" t="7844" r="200" b="-7844"/>
          <a:stretch/>
        </p:blipFill>
        <p:spPr bwMode="auto">
          <a:xfrm>
            <a:off x="589280" y="1340768"/>
            <a:ext cx="7965440" cy="506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15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CCD3D-A20E-4E4C-A15C-FDD51FBEE512}"/>
              </a:ext>
            </a:extLst>
          </p:cNvPr>
          <p:cNvSpPr txBox="1"/>
          <p:nvPr/>
        </p:nvSpPr>
        <p:spPr>
          <a:xfrm>
            <a:off x="562386" y="1237940"/>
            <a:ext cx="8402102" cy="523220"/>
          </a:xfrm>
          <a:prstGeom prst="rect">
            <a:avLst/>
          </a:prstGeom>
          <a:noFill/>
        </p:spPr>
        <p:txBody>
          <a:bodyPr wrap="square">
            <a:spAutoFit/>
          </a:bodyPr>
          <a:lstStyle/>
          <a:p>
            <a:r>
              <a:rPr lang="en-GB" sz="2800" b="1" dirty="0">
                <a:latin typeface="Arial" panose="020B0604020202020204" pitchFamily="34" charset="0"/>
                <a:cs typeface="Arial" panose="020B0604020202020204" pitchFamily="34" charset="0"/>
              </a:rPr>
              <a:t>Ways to Demonstrate Cultural Sensitivity</a:t>
            </a:r>
          </a:p>
        </p:txBody>
      </p:sp>
      <p:sp>
        <p:nvSpPr>
          <p:cNvPr id="7" name="TextBox 6">
            <a:extLst>
              <a:ext uri="{FF2B5EF4-FFF2-40B4-BE49-F238E27FC236}">
                <a16:creationId xmlns:a16="http://schemas.microsoft.com/office/drawing/2014/main" id="{F1D4FB0C-34C0-EB3D-ADD3-7BC28BA135CA}"/>
              </a:ext>
            </a:extLst>
          </p:cNvPr>
          <p:cNvSpPr txBox="1"/>
          <p:nvPr/>
        </p:nvSpPr>
        <p:spPr>
          <a:xfrm>
            <a:off x="210877" y="2041492"/>
            <a:ext cx="8784976" cy="3416320"/>
          </a:xfrm>
          <a:prstGeom prst="rect">
            <a:avLst/>
          </a:prstGeom>
          <a:noFill/>
        </p:spPr>
        <p:txBody>
          <a:bodyPr wrap="square">
            <a:spAutoFit/>
          </a:bodyPr>
          <a:lstStyle/>
          <a:p>
            <a:pPr marL="342900" lvl="0" indent="-342900">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Listen actively. It’s important to open the doors of communication if your colleagues want to share their thoughts and experiences in the workplace with regard to their culture.</a:t>
            </a:r>
          </a:p>
          <a:p>
            <a:pPr marL="342900" lvl="0" indent="-342900">
              <a:buFont typeface="Arial" panose="020B0604020202020204" pitchFamily="34" charset="0"/>
              <a:buChar char="•"/>
            </a:pP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Be open-minded. By approaching different cultures with a spirit of curiosity and flexibility, you get to enjoy new experiences.</a:t>
            </a:r>
          </a:p>
          <a:p>
            <a:pPr marL="342900" lvl="0" indent="-342900">
              <a:buFont typeface="Arial" panose="020B0604020202020204" pitchFamily="34" charset="0"/>
              <a:buChar char="•"/>
            </a:pP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Respect boundaries. Be mindful of people's personal space, privacy, and cultural practices. </a:t>
            </a:r>
          </a:p>
          <a:p>
            <a:pPr marL="342900" lvl="0" indent="-342900">
              <a:buFont typeface="Arial" panose="020B0604020202020204" pitchFamily="34" charset="0"/>
              <a:buChar char="•"/>
            </a:pP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Communicate clearly. Avoid using expressions that may not be familiar to others from different culture</a:t>
            </a:r>
          </a:p>
        </p:txBody>
      </p:sp>
      <p:pic>
        <p:nvPicPr>
          <p:cNvPr id="2050" name="Picture 2" descr="Harnessing the Power of Intercultural Love: Boosting Cultural Intelligence  for EDIB Professionals">
            <a:extLst>
              <a:ext uri="{FF2B5EF4-FFF2-40B4-BE49-F238E27FC236}">
                <a16:creationId xmlns:a16="http://schemas.microsoft.com/office/drawing/2014/main" id="{4BB019C7-6271-E132-1660-2B4969F3C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00" b="35251"/>
          <a:stretch/>
        </p:blipFill>
        <p:spPr bwMode="auto">
          <a:xfrm>
            <a:off x="0" y="5746036"/>
            <a:ext cx="9206730" cy="280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79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C325F-74DB-D417-70FC-AD3C9F38C182}"/>
              </a:ext>
            </a:extLst>
          </p:cNvPr>
          <p:cNvPicPr>
            <a:picLocks noChangeAspect="1"/>
          </p:cNvPicPr>
          <p:nvPr/>
        </p:nvPicPr>
        <p:blipFill rotWithShape="1">
          <a:blip r:embed="rId3"/>
          <a:srcRect t="28648" b="32506"/>
          <a:stretch/>
        </p:blipFill>
        <p:spPr>
          <a:xfrm>
            <a:off x="107504" y="83666"/>
            <a:ext cx="2178908" cy="579140"/>
          </a:xfrm>
          <a:prstGeom prst="rect">
            <a:avLst/>
          </a:prstGeom>
        </p:spPr>
      </p:pic>
      <p:sp>
        <p:nvSpPr>
          <p:cNvPr id="8" name="TextBox 7">
            <a:extLst>
              <a:ext uri="{FF2B5EF4-FFF2-40B4-BE49-F238E27FC236}">
                <a16:creationId xmlns:a16="http://schemas.microsoft.com/office/drawing/2014/main" id="{E89E9761-80C4-564B-42AF-A8AAD0081B28}"/>
              </a:ext>
            </a:extLst>
          </p:cNvPr>
          <p:cNvSpPr txBox="1"/>
          <p:nvPr/>
        </p:nvSpPr>
        <p:spPr>
          <a:xfrm>
            <a:off x="263701" y="660594"/>
            <a:ext cx="9069080" cy="1369606"/>
          </a:xfrm>
          <a:prstGeom prst="rect">
            <a:avLst/>
          </a:prstGeom>
          <a:noFill/>
        </p:spPr>
        <p:txBody>
          <a:bodyPr wrap="square">
            <a:spAutoFit/>
          </a:bodyPr>
          <a:lstStyle/>
          <a:p>
            <a:pPr algn="ctr" defTabSz="685800">
              <a:defRPr/>
            </a:pPr>
            <a:r>
              <a:rPr lang="en-GB" sz="2800" b="1" dirty="0">
                <a:latin typeface="Arial" panose="020B0604020202020204" pitchFamily="34" charset="0"/>
                <a:cs typeface="Arial" panose="020B0604020202020204" pitchFamily="34" charset="0"/>
              </a:rPr>
              <a:t>Developing Cultural Competence to Enhance Students’ Sense of Belonging</a:t>
            </a:r>
          </a:p>
          <a:p>
            <a:pPr defTabSz="685800">
              <a:defRPr/>
            </a:pPr>
            <a:endParaRPr lang="en-GB" sz="2700" dirty="0">
              <a:solidFill>
                <a:prstClr val="black">
                  <a:lumMod val="50000"/>
                  <a:lumOff val="50000"/>
                </a:prstClr>
              </a:solidFill>
              <a:latin typeface="Avenir Next LT Pro Demi" panose="020B0704020202020204" pitchFamily="34" charset="0"/>
            </a:endParaRPr>
          </a:p>
        </p:txBody>
      </p:sp>
      <p:grpSp>
        <p:nvGrpSpPr>
          <p:cNvPr id="19" name="Group 18">
            <a:extLst>
              <a:ext uri="{FF2B5EF4-FFF2-40B4-BE49-F238E27FC236}">
                <a16:creationId xmlns:a16="http://schemas.microsoft.com/office/drawing/2014/main" id="{619D704B-8C79-A6A0-AEED-5B33773A0414}"/>
              </a:ext>
            </a:extLst>
          </p:cNvPr>
          <p:cNvGrpSpPr/>
          <p:nvPr/>
        </p:nvGrpSpPr>
        <p:grpSpPr>
          <a:xfrm>
            <a:off x="3131840" y="5789081"/>
            <a:ext cx="2478566" cy="1068919"/>
            <a:chOff x="6063199" y="1181082"/>
            <a:chExt cx="6141844" cy="2847226"/>
          </a:xfrm>
        </p:grpSpPr>
        <p:pic>
          <p:nvPicPr>
            <p:cNvPr id="12" name="Picture 11" descr="A cartoon of a person carrying a child on his shoulders&#10;&#10;Description automatically generated">
              <a:extLst>
                <a:ext uri="{FF2B5EF4-FFF2-40B4-BE49-F238E27FC236}">
                  <a16:creationId xmlns:a16="http://schemas.microsoft.com/office/drawing/2014/main" id="{D0EF1B91-A8B3-3E0B-D88C-8D2107B0F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2492" y="1325739"/>
              <a:ext cx="1896628" cy="2691161"/>
            </a:xfrm>
            <a:prstGeom prst="rect">
              <a:avLst/>
            </a:prstGeom>
          </p:spPr>
        </p:pic>
        <p:pic>
          <p:nvPicPr>
            <p:cNvPr id="10" name="Picture 9" descr="A cartoon of a person dancing&#10;&#10;Description automatically generated">
              <a:extLst>
                <a:ext uri="{FF2B5EF4-FFF2-40B4-BE49-F238E27FC236}">
                  <a16:creationId xmlns:a16="http://schemas.microsoft.com/office/drawing/2014/main" id="{62DE9AEF-3576-59A2-8F36-91CC2A8857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2390" y="1181082"/>
              <a:ext cx="1766824" cy="2185762"/>
            </a:xfrm>
            <a:prstGeom prst="rect">
              <a:avLst/>
            </a:prstGeom>
          </p:spPr>
        </p:pic>
        <p:pic>
          <p:nvPicPr>
            <p:cNvPr id="7" name="Picture 6">
              <a:extLst>
                <a:ext uri="{FF2B5EF4-FFF2-40B4-BE49-F238E27FC236}">
                  <a16:creationId xmlns:a16="http://schemas.microsoft.com/office/drawing/2014/main" id="{21A2D848-BEAB-FAC6-1977-416D25D4F4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63199" y="2139346"/>
              <a:ext cx="2069141" cy="1877554"/>
            </a:xfrm>
            <a:prstGeom prst="rect">
              <a:avLst/>
            </a:prstGeom>
          </p:spPr>
        </p:pic>
        <p:pic>
          <p:nvPicPr>
            <p:cNvPr id="16" name="Picture 15" descr="A cartoon of two women&#10;&#10;Description automatically generated">
              <a:extLst>
                <a:ext uri="{FF2B5EF4-FFF2-40B4-BE49-F238E27FC236}">
                  <a16:creationId xmlns:a16="http://schemas.microsoft.com/office/drawing/2014/main" id="{C52FF9B7-2CDF-E4CA-D451-A059F75674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9120" y="1444200"/>
              <a:ext cx="2802272" cy="2454238"/>
            </a:xfrm>
            <a:prstGeom prst="rect">
              <a:avLst/>
            </a:prstGeom>
          </p:spPr>
        </p:pic>
        <p:pic>
          <p:nvPicPr>
            <p:cNvPr id="14" name="Picture 13" descr="A cartoon of a person in a wheelchair&#10;&#10;Description automatically generated">
              <a:extLst>
                <a:ext uri="{FF2B5EF4-FFF2-40B4-BE49-F238E27FC236}">
                  <a16:creationId xmlns:a16="http://schemas.microsoft.com/office/drawing/2014/main" id="{9163BE14-AFA7-DD42-EE6C-0E043B573A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2019" y="2391383"/>
              <a:ext cx="1550493" cy="1625517"/>
            </a:xfrm>
            <a:prstGeom prst="rect">
              <a:avLst/>
            </a:prstGeom>
          </p:spPr>
        </p:pic>
        <p:pic>
          <p:nvPicPr>
            <p:cNvPr id="18" name="Picture 17" descr="A cartoon of a person holding a large sunflower&#10;&#10;Description automatically generated">
              <a:extLst>
                <a:ext uri="{FF2B5EF4-FFF2-40B4-BE49-F238E27FC236}">
                  <a16:creationId xmlns:a16="http://schemas.microsoft.com/office/drawing/2014/main" id="{B48A9774-50D9-061A-1845-FB871D0F98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17265" y="1797496"/>
              <a:ext cx="2787778" cy="2230812"/>
            </a:xfrm>
            <a:prstGeom prst="rect">
              <a:avLst/>
            </a:prstGeom>
          </p:spPr>
        </p:pic>
      </p:grpSp>
      <p:sp>
        <p:nvSpPr>
          <p:cNvPr id="6" name="TextBox 5">
            <a:extLst>
              <a:ext uri="{FF2B5EF4-FFF2-40B4-BE49-F238E27FC236}">
                <a16:creationId xmlns:a16="http://schemas.microsoft.com/office/drawing/2014/main" id="{011389E7-F8ED-9EDE-D184-50343347C7E0}"/>
              </a:ext>
            </a:extLst>
          </p:cNvPr>
          <p:cNvSpPr txBox="1"/>
          <p:nvPr/>
        </p:nvSpPr>
        <p:spPr>
          <a:xfrm>
            <a:off x="323528" y="1772274"/>
            <a:ext cx="8820472" cy="3847207"/>
          </a:xfrm>
          <a:prstGeom prst="rect">
            <a:avLst/>
          </a:prstGeom>
          <a:noFill/>
        </p:spPr>
        <p:txBody>
          <a:bodyPr wrap="square">
            <a:spAutoFit/>
          </a:bodyPr>
          <a:lstStyle/>
          <a:p>
            <a:pPr defTabSz="685800">
              <a:defRPr/>
            </a:pPr>
            <a:r>
              <a:rPr lang="en-GB" sz="2000" b="1" dirty="0">
                <a:latin typeface="Arial" panose="020B0604020202020204" pitchFamily="34" charset="0"/>
                <a:cs typeface="Arial" panose="020B0604020202020204" pitchFamily="34" charset="0"/>
              </a:rPr>
              <a:t>Cultural Sensitivity:</a:t>
            </a:r>
          </a:p>
          <a:p>
            <a:pPr defTabSz="685800">
              <a:defRPr/>
            </a:pPr>
            <a:endParaRPr lang="en-GB" sz="800" b="1" dirty="0">
              <a:latin typeface="Arial" panose="020B0604020202020204" pitchFamily="34" charset="0"/>
              <a:cs typeface="Arial" panose="020B0604020202020204" pitchFamily="34" charset="0"/>
            </a:endParaRPr>
          </a:p>
          <a:p>
            <a:pPr defTabSz="685800">
              <a:defRPr/>
            </a:pPr>
            <a:r>
              <a:rPr lang="en-GB" sz="2000" b="1" i="1" dirty="0">
                <a:latin typeface="Arial" panose="020B0604020202020204" pitchFamily="34" charset="0"/>
                <a:cs typeface="Arial" panose="020B0604020202020204" pitchFamily="34" charset="0"/>
              </a:rPr>
              <a:t>What It Looks Like:</a:t>
            </a:r>
          </a:p>
          <a:p>
            <a:pPr defTabSz="685800">
              <a:defRPr/>
            </a:pPr>
            <a:r>
              <a:rPr lang="en-GB" sz="2000" dirty="0">
                <a:latin typeface="Arial" panose="020B0604020202020204" pitchFamily="34" charset="0"/>
                <a:cs typeface="Arial" panose="020B0604020202020204" pitchFamily="34" charset="0"/>
              </a:rPr>
              <a:t>Leaders start to understand and address the specific needs of diverse team members.</a:t>
            </a:r>
          </a:p>
          <a:p>
            <a:pPr defTabSz="685800">
              <a:defRPr/>
            </a:pPr>
            <a:endParaRPr lang="en-GB" sz="800" dirty="0">
              <a:latin typeface="Arial" panose="020B0604020202020204" pitchFamily="34" charset="0"/>
              <a:cs typeface="Arial" panose="020B0604020202020204" pitchFamily="34" charset="0"/>
            </a:endParaRPr>
          </a:p>
          <a:p>
            <a:pPr defTabSz="685800">
              <a:defRPr/>
            </a:pPr>
            <a:r>
              <a:rPr lang="en-GB" sz="2000" dirty="0">
                <a:latin typeface="Arial" panose="020B0604020202020204" pitchFamily="34" charset="0"/>
                <a:cs typeface="Arial" panose="020B0604020202020204" pitchFamily="34" charset="0"/>
              </a:rPr>
              <a:t>Policies begin to reflect an awareness of diverse cultural backgrounds and experiences.</a:t>
            </a:r>
          </a:p>
          <a:p>
            <a:pPr defTabSz="685800">
              <a:defRPr/>
            </a:pPr>
            <a:endParaRPr lang="en-GB" sz="2000" b="1" dirty="0">
              <a:latin typeface="Arial" panose="020B0604020202020204" pitchFamily="34" charset="0"/>
              <a:cs typeface="Arial" panose="020B0604020202020204" pitchFamily="34" charset="0"/>
            </a:endParaRPr>
          </a:p>
          <a:p>
            <a:pPr defTabSz="685800">
              <a:defRPr/>
            </a:pPr>
            <a:r>
              <a:rPr lang="en-GB" sz="2000" b="1" i="1" dirty="0">
                <a:latin typeface="Arial" panose="020B0604020202020204" pitchFamily="34" charset="0"/>
                <a:cs typeface="Arial" panose="020B0604020202020204" pitchFamily="34" charset="0"/>
              </a:rPr>
              <a:t>Example:</a:t>
            </a:r>
          </a:p>
          <a:p>
            <a:pPr defTabSz="685800">
              <a:defRPr/>
            </a:pPr>
            <a:r>
              <a:rPr lang="en-GB" sz="2000" dirty="0">
                <a:latin typeface="Arial" panose="020B0604020202020204" pitchFamily="34" charset="0"/>
                <a:cs typeface="Arial" panose="020B0604020202020204" pitchFamily="34" charset="0"/>
              </a:rPr>
              <a:t>Adjusting meeting times and formats to accommodate diverse team schedules and needs.</a:t>
            </a:r>
          </a:p>
          <a:p>
            <a:pPr defTabSz="685800">
              <a:defRPr/>
            </a:pPr>
            <a:endParaRPr lang="en-GB" sz="800" dirty="0">
              <a:latin typeface="Arial" panose="020B0604020202020204" pitchFamily="34" charset="0"/>
              <a:cs typeface="Arial" panose="020B0604020202020204" pitchFamily="34" charset="0"/>
            </a:endParaRPr>
          </a:p>
          <a:p>
            <a:pPr defTabSz="685800">
              <a:defRPr/>
            </a:pPr>
            <a:r>
              <a:rPr lang="en-GB" sz="2000" dirty="0">
                <a:latin typeface="Arial" panose="020B0604020202020204" pitchFamily="34" charset="0"/>
                <a:cs typeface="Arial" panose="020B0604020202020204" pitchFamily="34" charset="0"/>
              </a:rPr>
              <a:t>Addressing </a:t>
            </a:r>
            <a:r>
              <a:rPr lang="en-GB" sz="2000" b="1" dirty="0">
                <a:latin typeface="Arial" panose="020B0604020202020204" pitchFamily="34" charset="0"/>
                <a:cs typeface="Arial" panose="020B0604020202020204" pitchFamily="34" charset="0"/>
              </a:rPr>
              <a:t>microaggressions</a:t>
            </a:r>
            <a:r>
              <a:rPr lang="en-GB" sz="2000" dirty="0">
                <a:latin typeface="Arial" panose="020B0604020202020204" pitchFamily="34" charset="0"/>
                <a:cs typeface="Arial" panose="020B0604020202020204" pitchFamily="34" charset="0"/>
              </a:rPr>
              <a:t> promptly and sensitively within the team</a:t>
            </a:r>
            <a:r>
              <a:rPr lang="en-GB" sz="2000" b="1"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199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website&#10;&#10;Description automatically generated">
            <a:extLst>
              <a:ext uri="{FF2B5EF4-FFF2-40B4-BE49-F238E27FC236}">
                <a16:creationId xmlns:a16="http://schemas.microsoft.com/office/drawing/2014/main" id="{ABC0E227-50DD-E004-CB1B-A989C4996E1E}"/>
              </a:ext>
            </a:extLst>
          </p:cNvPr>
          <p:cNvPicPr>
            <a:picLocks noChangeAspect="1"/>
          </p:cNvPicPr>
          <p:nvPr/>
        </p:nvPicPr>
        <p:blipFill rotWithShape="1">
          <a:blip r:embed="rId2"/>
          <a:srcRect t="39843" r="1839" b="5593"/>
          <a:stretch/>
        </p:blipFill>
        <p:spPr>
          <a:xfrm>
            <a:off x="102885" y="2003483"/>
            <a:ext cx="6912275" cy="2156543"/>
          </a:xfrm>
          <a:prstGeom prst="rect">
            <a:avLst/>
          </a:prstGeom>
        </p:spPr>
      </p:pic>
      <p:pic>
        <p:nvPicPr>
          <p:cNvPr id="3" name="Picture 3" descr="A picture containing graphical user interface&#10;&#10;Description automatically generated">
            <a:extLst>
              <a:ext uri="{FF2B5EF4-FFF2-40B4-BE49-F238E27FC236}">
                <a16:creationId xmlns:a16="http://schemas.microsoft.com/office/drawing/2014/main" id="{8E3135FD-E6EF-B6BD-BC65-4C4450410D93}"/>
              </a:ext>
            </a:extLst>
          </p:cNvPr>
          <p:cNvPicPr>
            <a:picLocks noChangeAspect="1"/>
          </p:cNvPicPr>
          <p:nvPr/>
        </p:nvPicPr>
        <p:blipFill rotWithShape="1">
          <a:blip r:embed="rId3"/>
          <a:srcRect t="27607" r="75249" b="18047"/>
          <a:stretch/>
        </p:blipFill>
        <p:spPr>
          <a:xfrm>
            <a:off x="7011645" y="2003483"/>
            <a:ext cx="1755164" cy="2164183"/>
          </a:xfrm>
          <a:prstGeom prst="rect">
            <a:avLst/>
          </a:prstGeom>
        </p:spPr>
      </p:pic>
      <p:sp>
        <p:nvSpPr>
          <p:cNvPr id="4" name="TextBox 3">
            <a:extLst>
              <a:ext uri="{FF2B5EF4-FFF2-40B4-BE49-F238E27FC236}">
                <a16:creationId xmlns:a16="http://schemas.microsoft.com/office/drawing/2014/main" id="{8AD79FDB-572F-6BF3-E1AB-60B348C7482C}"/>
              </a:ext>
            </a:extLst>
          </p:cNvPr>
          <p:cNvSpPr txBox="1"/>
          <p:nvPr/>
        </p:nvSpPr>
        <p:spPr>
          <a:xfrm>
            <a:off x="1752408" y="1198626"/>
            <a:ext cx="52592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Our Initiatives </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9BB30D3-64B7-91EB-D9D0-13944E91D21A}"/>
              </a:ext>
            </a:extLst>
          </p:cNvPr>
          <p:cNvSpPr txBox="1"/>
          <p:nvPr/>
        </p:nvSpPr>
        <p:spPr>
          <a:xfrm>
            <a:off x="262682" y="4321975"/>
            <a:ext cx="525035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4"/>
              </a:rPr>
              <a:t>Athena Swan</a:t>
            </a:r>
            <a:r>
              <a:rPr kumimoji="0" lang="en-US" sz="1800" b="0" i="0" u="none" strike="noStrike" kern="1200" cap="none" spc="0" normalizeH="0" baseline="0" noProof="0" dirty="0">
                <a:ln>
                  <a:noFill/>
                </a:ln>
                <a:solidFill>
                  <a:srgbClr val="000000"/>
                </a:solidFill>
                <a:effectLst/>
                <a:uLnTx/>
                <a:uFillTx/>
                <a:latin typeface="Arial"/>
                <a:ea typeface="+mn-ea"/>
                <a:cs typeface="Arial"/>
              </a:rPr>
              <a:t> - </a:t>
            </a:r>
            <a:r>
              <a:rPr kumimoji="0" lang="en-US" sz="1800" b="0" i="0" u="none" strike="noStrike" kern="1200" cap="none" spc="0" normalizeH="0" baseline="0" noProof="0" dirty="0">
                <a:ln>
                  <a:noFill/>
                </a:ln>
                <a:solidFill>
                  <a:srgbClr val="DAEDEF">
                    <a:lumMod val="50000"/>
                  </a:srgbClr>
                </a:solidFill>
                <a:effectLst/>
                <a:uLnTx/>
                <a:uFillTx/>
                <a:latin typeface="Arial"/>
                <a:ea typeface="+mn-ea"/>
                <a:cs typeface="Arial"/>
              </a:rPr>
              <a:t>Bronze</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5"/>
              </a:rPr>
              <a:t>Gender Equality Action Delivery Group</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 action="ppaction://noaction"/>
              </a:rPr>
              <a:t>Race Equality Charter - Bronze</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 action="ppaction://noaction"/>
              </a:rPr>
              <a:t>RECAP Delivery Group</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6"/>
              </a:rPr>
              <a:t>Disability Equality Group</a:t>
            </a:r>
            <a:r>
              <a:rPr kumimoji="0" lang="en-US" sz="1800" b="0" i="0" u="none" strike="noStrike" kern="1200" cap="none" spc="0" normalizeH="0" baseline="0" noProof="0" dirty="0">
                <a:ln>
                  <a:noFill/>
                </a:ln>
                <a:solidFill>
                  <a:srgbClr val="000000"/>
                </a:solidFill>
                <a:effectLst/>
                <a:uLnTx/>
                <a:uFillTx/>
                <a:latin typeface="Arial"/>
                <a:ea typeface="+mn-ea"/>
                <a:cs typeface="Arial"/>
              </a:rPr>
              <a:t> </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srgbClr val="DAEDEF">
                    <a:lumMod val="50000"/>
                  </a:srgbClr>
                </a:solidFill>
                <a:effectLst/>
                <a:uLnTx/>
                <a:uFillTx/>
                <a:latin typeface="Arial"/>
                <a:ea typeface="+mn-ea"/>
                <a:cs typeface="Arial"/>
              </a:rPr>
              <a:t>DEAP Delivery group</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7"/>
              </a:rPr>
              <a:t>Stonewall</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B37C891D-9648-48CD-A6A9-8EC243822A44}"/>
              </a:ext>
            </a:extLst>
          </p:cNvPr>
          <p:cNvPicPr>
            <a:picLocks noChangeAspect="1"/>
          </p:cNvPicPr>
          <p:nvPr/>
        </p:nvPicPr>
        <p:blipFill>
          <a:blip r:embed="rId8"/>
          <a:stretch>
            <a:fillRect/>
          </a:stretch>
        </p:blipFill>
        <p:spPr>
          <a:xfrm>
            <a:off x="6164051" y="4600189"/>
            <a:ext cx="2437310" cy="1185718"/>
          </a:xfrm>
          <a:prstGeom prst="rect">
            <a:avLst/>
          </a:prstGeom>
        </p:spPr>
      </p:pic>
    </p:spTree>
    <p:extLst>
      <p:ext uri="{BB962C8B-B14F-4D97-AF65-F5344CB8AC3E}">
        <p14:creationId xmlns:p14="http://schemas.microsoft.com/office/powerpoint/2010/main" val="1122587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CB2EB3-6E30-4FE6-BF9F-863C2989C355}"/>
              </a:ext>
            </a:extLst>
          </p:cNvPr>
          <p:cNvSpPr txBox="1"/>
          <p:nvPr/>
        </p:nvSpPr>
        <p:spPr>
          <a:xfrm>
            <a:off x="539552" y="1772816"/>
            <a:ext cx="7776864" cy="615553"/>
          </a:xfrm>
          <a:prstGeom prst="rect">
            <a:avLst/>
          </a:prstGeom>
          <a:noFill/>
        </p:spPr>
        <p:txBody>
          <a:bodyPr wrap="square" rtlCol="0">
            <a:spAutoFit/>
          </a:bodyPr>
          <a:lstStyle/>
          <a:p>
            <a:r>
              <a:rPr lang="en-GB" sz="1700" dirty="0"/>
              <a:t>A sharing campaign – ‘</a:t>
            </a:r>
            <a:r>
              <a:rPr lang="en-GB" sz="1700" b="1" dirty="0"/>
              <a:t>Disability is everyone's business’ </a:t>
            </a:r>
            <a:r>
              <a:rPr lang="en-GB" sz="1700" dirty="0"/>
              <a:t>was launched in September 2023 </a:t>
            </a:r>
          </a:p>
        </p:txBody>
      </p:sp>
      <p:sp>
        <p:nvSpPr>
          <p:cNvPr id="4" name="Rectangle: Rounded Corners 3">
            <a:extLst>
              <a:ext uri="{FF2B5EF4-FFF2-40B4-BE49-F238E27FC236}">
                <a16:creationId xmlns:a16="http://schemas.microsoft.com/office/drawing/2014/main" id="{8F0B3828-A643-1CCB-C497-D13FEA9CF4C3}"/>
              </a:ext>
            </a:extLst>
          </p:cNvPr>
          <p:cNvSpPr/>
          <p:nvPr/>
        </p:nvSpPr>
        <p:spPr>
          <a:xfrm>
            <a:off x="530537" y="1688074"/>
            <a:ext cx="7452828" cy="75095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773D2EE-6683-ED63-D4C5-683E76EF2C91}"/>
              </a:ext>
            </a:extLst>
          </p:cNvPr>
          <p:cNvSpPr txBox="1"/>
          <p:nvPr/>
        </p:nvSpPr>
        <p:spPr>
          <a:xfrm>
            <a:off x="2652904" y="2856036"/>
            <a:ext cx="6696744" cy="615553"/>
          </a:xfrm>
          <a:prstGeom prst="rect">
            <a:avLst/>
          </a:prstGeom>
          <a:noFill/>
        </p:spPr>
        <p:txBody>
          <a:bodyPr wrap="square" rtlCol="0">
            <a:spAutoFit/>
          </a:bodyPr>
          <a:lstStyle/>
          <a:p>
            <a:r>
              <a:rPr lang="en-GB" sz="1700" dirty="0"/>
              <a:t>A toolkit for managers on flexible working and guidance on Menopause &amp; Menstruation in the workplace, has been drafted.</a:t>
            </a:r>
          </a:p>
        </p:txBody>
      </p:sp>
      <p:sp>
        <p:nvSpPr>
          <p:cNvPr id="7" name="Rectangle: Rounded Corners 6">
            <a:extLst>
              <a:ext uri="{FF2B5EF4-FFF2-40B4-BE49-F238E27FC236}">
                <a16:creationId xmlns:a16="http://schemas.microsoft.com/office/drawing/2014/main" id="{B392D774-DA92-A920-585E-842965EEBFF9}"/>
              </a:ext>
            </a:extLst>
          </p:cNvPr>
          <p:cNvSpPr/>
          <p:nvPr/>
        </p:nvSpPr>
        <p:spPr>
          <a:xfrm>
            <a:off x="2555776" y="2774926"/>
            <a:ext cx="6336704" cy="86409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E3455B0-4FBF-CDDA-818F-02A2D70F392C}"/>
              </a:ext>
            </a:extLst>
          </p:cNvPr>
          <p:cNvSpPr txBox="1"/>
          <p:nvPr/>
        </p:nvSpPr>
        <p:spPr>
          <a:xfrm>
            <a:off x="251520" y="4149850"/>
            <a:ext cx="7731845" cy="615553"/>
          </a:xfrm>
          <a:prstGeom prst="rect">
            <a:avLst/>
          </a:prstGeom>
          <a:noFill/>
        </p:spPr>
        <p:txBody>
          <a:bodyPr wrap="square" rtlCol="0">
            <a:spAutoFit/>
          </a:bodyPr>
          <a:lstStyle/>
          <a:p>
            <a:r>
              <a:rPr lang="en-GB" sz="1700" dirty="0"/>
              <a:t>Guidance for staff on disability related leave or sickness absence and managing cancer in the workplace, has been developed.</a:t>
            </a:r>
          </a:p>
        </p:txBody>
      </p:sp>
      <p:sp>
        <p:nvSpPr>
          <p:cNvPr id="9" name="Rectangle: Rounded Corners 8">
            <a:extLst>
              <a:ext uri="{FF2B5EF4-FFF2-40B4-BE49-F238E27FC236}">
                <a16:creationId xmlns:a16="http://schemas.microsoft.com/office/drawing/2014/main" id="{A0324A54-4CD8-6868-87CA-E7BC5629392C}"/>
              </a:ext>
            </a:extLst>
          </p:cNvPr>
          <p:cNvSpPr/>
          <p:nvPr/>
        </p:nvSpPr>
        <p:spPr>
          <a:xfrm>
            <a:off x="251520" y="4025579"/>
            <a:ext cx="7272808" cy="86409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AB33B77-BC77-FF7E-256E-CFCA05910FEE}"/>
              </a:ext>
            </a:extLst>
          </p:cNvPr>
          <p:cNvSpPr txBox="1"/>
          <p:nvPr/>
        </p:nvSpPr>
        <p:spPr>
          <a:xfrm>
            <a:off x="1403648" y="5275653"/>
            <a:ext cx="7456270" cy="1138773"/>
          </a:xfrm>
          <a:prstGeom prst="rect">
            <a:avLst/>
          </a:prstGeom>
          <a:noFill/>
        </p:spPr>
        <p:txBody>
          <a:bodyPr wrap="square" rtlCol="0">
            <a:spAutoFit/>
          </a:bodyPr>
          <a:lstStyle/>
          <a:p>
            <a:r>
              <a:rPr lang="en-GB" sz="1700" dirty="0"/>
              <a:t>The Incident reporting tool: This was launched in May 2021. Regular reports and data is presented to various committees. Since the launch of the tool, there have been over 85 reports with 78 reports resolved. 3 pending and 3 flagged.</a:t>
            </a:r>
          </a:p>
        </p:txBody>
      </p:sp>
      <p:sp>
        <p:nvSpPr>
          <p:cNvPr id="11" name="Rectangle: Rounded Corners 10">
            <a:extLst>
              <a:ext uri="{FF2B5EF4-FFF2-40B4-BE49-F238E27FC236}">
                <a16:creationId xmlns:a16="http://schemas.microsoft.com/office/drawing/2014/main" id="{C0A465E1-3E4E-2796-9C37-43C6FCF7632D}"/>
              </a:ext>
            </a:extLst>
          </p:cNvPr>
          <p:cNvSpPr/>
          <p:nvPr/>
        </p:nvSpPr>
        <p:spPr>
          <a:xfrm>
            <a:off x="1187624" y="5192590"/>
            <a:ext cx="7743938" cy="12666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784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78F08-4259-C200-1AE1-D1A252AF69DE}"/>
              </a:ext>
            </a:extLst>
          </p:cNvPr>
          <p:cNvSpPr txBox="1"/>
          <p:nvPr/>
        </p:nvSpPr>
        <p:spPr>
          <a:xfrm>
            <a:off x="480597" y="1926121"/>
            <a:ext cx="3312368" cy="369332"/>
          </a:xfrm>
          <a:prstGeom prst="rect">
            <a:avLst/>
          </a:prstGeom>
          <a:noFill/>
        </p:spPr>
        <p:txBody>
          <a:bodyPr wrap="square" rtlCol="0">
            <a:spAutoFit/>
          </a:bodyPr>
          <a:lstStyle/>
          <a:p>
            <a:r>
              <a:rPr lang="en-GB" dirty="0"/>
              <a:t>Guidance on positive action  </a:t>
            </a:r>
          </a:p>
        </p:txBody>
      </p:sp>
      <p:sp>
        <p:nvSpPr>
          <p:cNvPr id="3" name="TextBox 2">
            <a:extLst>
              <a:ext uri="{FF2B5EF4-FFF2-40B4-BE49-F238E27FC236}">
                <a16:creationId xmlns:a16="http://schemas.microsoft.com/office/drawing/2014/main" id="{37FCE57D-1DC7-9EAE-3004-97F14B2A9168}"/>
              </a:ext>
            </a:extLst>
          </p:cNvPr>
          <p:cNvSpPr txBox="1"/>
          <p:nvPr/>
        </p:nvSpPr>
        <p:spPr>
          <a:xfrm>
            <a:off x="4628573" y="1932913"/>
            <a:ext cx="3744416" cy="369332"/>
          </a:xfrm>
          <a:prstGeom prst="rect">
            <a:avLst/>
          </a:prstGeom>
          <a:noFill/>
        </p:spPr>
        <p:txBody>
          <a:bodyPr wrap="square" rtlCol="0">
            <a:spAutoFit/>
          </a:bodyPr>
          <a:lstStyle/>
          <a:p>
            <a:r>
              <a:rPr lang="en-GB" dirty="0"/>
              <a:t>Reasonable Adjustment passport </a:t>
            </a:r>
          </a:p>
        </p:txBody>
      </p:sp>
      <p:sp>
        <p:nvSpPr>
          <p:cNvPr id="4" name="Rectangle: Rounded Corners 3">
            <a:extLst>
              <a:ext uri="{FF2B5EF4-FFF2-40B4-BE49-F238E27FC236}">
                <a16:creationId xmlns:a16="http://schemas.microsoft.com/office/drawing/2014/main" id="{ABC8C857-940F-8C7B-DB84-7E4C61B2EAD0}"/>
              </a:ext>
            </a:extLst>
          </p:cNvPr>
          <p:cNvSpPr/>
          <p:nvPr/>
        </p:nvSpPr>
        <p:spPr>
          <a:xfrm>
            <a:off x="402871" y="1845198"/>
            <a:ext cx="3343238" cy="57606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752ACE3B-444F-6DC9-F90B-667E730AF11B}"/>
              </a:ext>
            </a:extLst>
          </p:cNvPr>
          <p:cNvSpPr/>
          <p:nvPr/>
        </p:nvSpPr>
        <p:spPr>
          <a:xfrm>
            <a:off x="4403785" y="1845198"/>
            <a:ext cx="4207334" cy="57606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C6228C6-6682-C82F-36BA-2435A633EF98}"/>
              </a:ext>
            </a:extLst>
          </p:cNvPr>
          <p:cNvSpPr txBox="1"/>
          <p:nvPr/>
        </p:nvSpPr>
        <p:spPr>
          <a:xfrm>
            <a:off x="450605" y="3047424"/>
            <a:ext cx="8188600" cy="369332"/>
          </a:xfrm>
          <a:prstGeom prst="rect">
            <a:avLst/>
          </a:prstGeom>
          <a:noFill/>
        </p:spPr>
        <p:txBody>
          <a:bodyPr wrap="square" rtlCol="0">
            <a:spAutoFit/>
          </a:bodyPr>
          <a:lstStyle/>
          <a:p>
            <a:r>
              <a:rPr lang="en-GB" dirty="0"/>
              <a:t>Guidance/policy for religious observance in the workplace has been drafted.</a:t>
            </a:r>
          </a:p>
        </p:txBody>
      </p:sp>
      <p:sp>
        <p:nvSpPr>
          <p:cNvPr id="7" name="Rectangle: Rounded Corners 6">
            <a:extLst>
              <a:ext uri="{FF2B5EF4-FFF2-40B4-BE49-F238E27FC236}">
                <a16:creationId xmlns:a16="http://schemas.microsoft.com/office/drawing/2014/main" id="{552B93FD-7F12-DBB0-4071-8A80BDD48F6B}"/>
              </a:ext>
            </a:extLst>
          </p:cNvPr>
          <p:cNvSpPr/>
          <p:nvPr/>
        </p:nvSpPr>
        <p:spPr>
          <a:xfrm>
            <a:off x="395536" y="2846814"/>
            <a:ext cx="8280920" cy="77055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4BAB8A6-54BB-2519-2896-7236A656849B}"/>
              </a:ext>
            </a:extLst>
          </p:cNvPr>
          <p:cNvSpPr txBox="1"/>
          <p:nvPr/>
        </p:nvSpPr>
        <p:spPr>
          <a:xfrm>
            <a:off x="2323270" y="3950311"/>
            <a:ext cx="4233037" cy="646331"/>
          </a:xfrm>
          <a:prstGeom prst="rect">
            <a:avLst/>
          </a:prstGeom>
          <a:noFill/>
        </p:spPr>
        <p:txBody>
          <a:bodyPr wrap="square" rtlCol="0">
            <a:spAutoFit/>
          </a:bodyPr>
          <a:lstStyle/>
          <a:p>
            <a:r>
              <a:rPr lang="en-GB" dirty="0"/>
              <a:t>The Shap Calendar of religious events, is available to view on EDI webpages</a:t>
            </a:r>
          </a:p>
        </p:txBody>
      </p:sp>
      <p:sp>
        <p:nvSpPr>
          <p:cNvPr id="9" name="Rectangle: Rounded Corners 8">
            <a:extLst>
              <a:ext uri="{FF2B5EF4-FFF2-40B4-BE49-F238E27FC236}">
                <a16:creationId xmlns:a16="http://schemas.microsoft.com/office/drawing/2014/main" id="{05FB1FA3-70B3-817B-8047-DA45DE3B46EC}"/>
              </a:ext>
            </a:extLst>
          </p:cNvPr>
          <p:cNvSpPr/>
          <p:nvPr/>
        </p:nvSpPr>
        <p:spPr>
          <a:xfrm>
            <a:off x="2251262" y="3932707"/>
            <a:ext cx="4305045" cy="77055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AB19859C-FB7D-7CDD-B7A5-1714D7A8614D}"/>
              </a:ext>
            </a:extLst>
          </p:cNvPr>
          <p:cNvSpPr/>
          <p:nvPr/>
        </p:nvSpPr>
        <p:spPr>
          <a:xfrm>
            <a:off x="266955" y="5075784"/>
            <a:ext cx="8372250" cy="14495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A9B3BA9-CBD6-06A7-64F6-A64494EC65A1}"/>
              </a:ext>
            </a:extLst>
          </p:cNvPr>
          <p:cNvSpPr txBox="1"/>
          <p:nvPr/>
        </p:nvSpPr>
        <p:spPr>
          <a:xfrm>
            <a:off x="369870" y="5153868"/>
            <a:ext cx="8280920" cy="1200329"/>
          </a:xfrm>
          <a:prstGeom prst="rect">
            <a:avLst/>
          </a:prstGeom>
          <a:noFill/>
        </p:spPr>
        <p:txBody>
          <a:bodyPr wrap="square" rtlCol="0">
            <a:spAutoFit/>
          </a:bodyPr>
          <a:lstStyle/>
          <a:p>
            <a:r>
              <a:rPr lang="en-GB" dirty="0"/>
              <a:t>Reverse Mentoring: A successful reverse mentoring pilot programme (action in REC) for global majority staff and students was delivered and evaluated. The programme is now being rolled out to junior staff and students from all protected characteristics to mentor senior staff members.</a:t>
            </a:r>
          </a:p>
        </p:txBody>
      </p:sp>
      <p:sp>
        <p:nvSpPr>
          <p:cNvPr id="12" name="TextBox 11">
            <a:extLst>
              <a:ext uri="{FF2B5EF4-FFF2-40B4-BE49-F238E27FC236}">
                <a16:creationId xmlns:a16="http://schemas.microsoft.com/office/drawing/2014/main" id="{7784FD24-F227-E5DF-94E8-8B38A26516F6}"/>
              </a:ext>
            </a:extLst>
          </p:cNvPr>
          <p:cNvSpPr txBox="1"/>
          <p:nvPr/>
        </p:nvSpPr>
        <p:spPr>
          <a:xfrm>
            <a:off x="2888721" y="1019039"/>
            <a:ext cx="3312368" cy="584775"/>
          </a:xfrm>
          <a:prstGeom prst="rect">
            <a:avLst/>
          </a:prstGeom>
          <a:noFill/>
        </p:spPr>
        <p:txBody>
          <a:bodyPr wrap="square" rtlCol="0">
            <a:spAutoFit/>
          </a:bodyPr>
          <a:lstStyle/>
          <a:p>
            <a:pPr algn="ctr"/>
            <a:r>
              <a:rPr lang="en-GB" sz="3200" u="sng" dirty="0"/>
              <a:t>Action Taken</a:t>
            </a:r>
          </a:p>
        </p:txBody>
      </p:sp>
    </p:spTree>
    <p:extLst>
      <p:ext uri="{BB962C8B-B14F-4D97-AF65-F5344CB8AC3E}">
        <p14:creationId xmlns:p14="http://schemas.microsoft.com/office/powerpoint/2010/main" val="827963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9B6CE20-88E1-4CF4-BA9C-B411D729240F}"/>
              </a:ext>
            </a:extLst>
          </p:cNvPr>
          <p:cNvSpPr txBox="1"/>
          <p:nvPr/>
        </p:nvSpPr>
        <p:spPr>
          <a:xfrm>
            <a:off x="359024" y="1213507"/>
            <a:ext cx="8784976" cy="646331"/>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Arial"/>
                <a:ea typeface="+mn-ea"/>
                <a:cs typeface="Arial"/>
              </a:rPr>
              <a:t>Everyone is included and feels valued.</a:t>
            </a:r>
            <a:r>
              <a:rPr lang="en-US" dirty="0">
                <a:solidFill>
                  <a:srgbClr val="000000"/>
                </a:solidFill>
                <a:latin typeface="Arial" charset="0"/>
              </a:rPr>
              <a:t> </a:t>
            </a:r>
            <a:r>
              <a:rPr kumimoji="0" lang="en-GB" sz="1800" b="0" i="1" u="none" strike="noStrike" kern="1200" cap="none" spc="0" normalizeH="0" baseline="0" noProof="0" dirty="0">
                <a:ln>
                  <a:noFill/>
                </a:ln>
                <a:solidFill>
                  <a:srgbClr val="000000"/>
                </a:solidFill>
                <a:effectLst/>
                <a:uLnTx/>
                <a:uFillTx/>
                <a:latin typeface="Arial"/>
                <a:ea typeface="+mn-ea"/>
                <a:cs typeface="Arial"/>
              </a:rPr>
              <a:t>Where all are treated with dignity and respect.</a:t>
            </a: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TextBox 14">
            <a:extLst>
              <a:ext uri="{FF2B5EF4-FFF2-40B4-BE49-F238E27FC236}">
                <a16:creationId xmlns:a16="http://schemas.microsoft.com/office/drawing/2014/main" id="{0DBE19B2-FB7E-491A-BFE9-08C8E6C533B3}"/>
              </a:ext>
            </a:extLst>
          </p:cNvPr>
          <p:cNvSpPr txBox="1"/>
          <p:nvPr/>
        </p:nvSpPr>
        <p:spPr>
          <a:xfrm>
            <a:off x="3275856" y="404664"/>
            <a:ext cx="457200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INCLUSION</a:t>
            </a:r>
          </a:p>
        </p:txBody>
      </p:sp>
      <p:pic>
        <p:nvPicPr>
          <p:cNvPr id="2" name="Online Media 1" title="TV 2 | All That We Share">
            <a:hlinkClick r:id="" action="ppaction://media"/>
            <a:extLst>
              <a:ext uri="{FF2B5EF4-FFF2-40B4-BE49-F238E27FC236}">
                <a16:creationId xmlns:a16="http://schemas.microsoft.com/office/drawing/2014/main" id="{EBC3FCB1-C2A0-A5D3-12BE-8FACFD2228F2}"/>
              </a:ext>
            </a:extLst>
          </p:cNvPr>
          <p:cNvPicPr>
            <a:picLocks noRot="1" noChangeAspect="1"/>
          </p:cNvPicPr>
          <p:nvPr>
            <a:videoFile r:link="rId1"/>
          </p:nvPr>
        </p:nvPicPr>
        <p:blipFill>
          <a:blip r:embed="rId4"/>
          <a:stretch>
            <a:fillRect/>
          </a:stretch>
        </p:blipFill>
        <p:spPr>
          <a:xfrm>
            <a:off x="781235" y="2022350"/>
            <a:ext cx="7330261" cy="4685654"/>
          </a:xfrm>
          <a:prstGeom prst="rect">
            <a:avLst/>
          </a:prstGeom>
        </p:spPr>
      </p:pic>
    </p:spTree>
    <p:extLst>
      <p:ext uri="{BB962C8B-B14F-4D97-AF65-F5344CB8AC3E}">
        <p14:creationId xmlns:p14="http://schemas.microsoft.com/office/powerpoint/2010/main" val="3830606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0128" y="2708925"/>
            <a:ext cx="7772400" cy="1102519"/>
          </a:xfrm>
        </p:spPr>
        <p:txBody>
          <a:bodyPr/>
          <a:lstStyle/>
          <a:p>
            <a:pPr eaLnBrk="1" hangingPunct="1"/>
            <a:r>
              <a:rPr lang="en-GB" dirty="0"/>
              <a:t>Any Questions?</a:t>
            </a:r>
          </a:p>
        </p:txBody>
      </p:sp>
      <p:sp>
        <p:nvSpPr>
          <p:cNvPr id="4099" name="Rectangle 3"/>
          <p:cNvSpPr>
            <a:spLocks noGrp="1" noChangeArrowheads="1"/>
          </p:cNvSpPr>
          <p:nvPr>
            <p:ph type="subTitle" idx="1"/>
          </p:nvPr>
        </p:nvSpPr>
        <p:spPr>
          <a:xfrm>
            <a:off x="395536" y="4268688"/>
            <a:ext cx="7992888" cy="1752600"/>
          </a:xfrm>
        </p:spPr>
        <p:txBody>
          <a:bodyPr/>
          <a:lstStyle/>
          <a:p>
            <a:pPr eaLnBrk="1" hangingPunct="1"/>
            <a:r>
              <a:rPr lang="en-GB" sz="2400"/>
              <a:t>Thank You</a:t>
            </a:r>
            <a:endParaRPr lang="en-GB" sz="2400" dirty="0"/>
          </a:p>
        </p:txBody>
      </p:sp>
    </p:spTree>
    <p:custDataLst>
      <p:tags r:id="rId1"/>
    </p:custDataLst>
    <p:extLst>
      <p:ext uri="{BB962C8B-B14F-4D97-AF65-F5344CB8AC3E}">
        <p14:creationId xmlns:p14="http://schemas.microsoft.com/office/powerpoint/2010/main" val="369633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9592" y="1017203"/>
            <a:ext cx="8938190" cy="719137"/>
          </a:xfrm>
        </p:spPr>
        <p:txBody>
          <a:bodyPr/>
          <a:lstStyle/>
          <a:p>
            <a:pPr algn="ctr" eaLnBrk="1" hangingPunct="1"/>
            <a:r>
              <a:rPr kumimoji="0" lang="en-GB"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Compliance – Equality Act 2010</a:t>
            </a:r>
            <a:r>
              <a:rPr lang="en-GB" altLang="en-US" sz="3200" dirty="0">
                <a:solidFill>
                  <a:schemeClr val="bg1"/>
                </a:solidFill>
                <a:latin typeface="Arial" panose="020B0604020202020204" pitchFamily="34" charset="0"/>
                <a:cs typeface="Arial" panose="020B0604020202020204" pitchFamily="34" charset="0"/>
              </a:rPr>
              <a:t>crimination</a:t>
            </a:r>
          </a:p>
        </p:txBody>
      </p:sp>
      <p:sp>
        <p:nvSpPr>
          <p:cNvPr id="36867" name="Rectangle 3"/>
          <p:cNvSpPr>
            <a:spLocks noGrp="1" noChangeArrowheads="1"/>
          </p:cNvSpPr>
          <p:nvPr>
            <p:ph type="body" sz="half" idx="1"/>
          </p:nvPr>
        </p:nvSpPr>
        <p:spPr>
          <a:xfrm>
            <a:off x="1691680" y="4288333"/>
            <a:ext cx="5256584" cy="1512168"/>
          </a:xfrm>
        </p:spPr>
        <p:txBody>
          <a:bodyPr/>
          <a:lstStyle/>
          <a:p>
            <a:pPr marL="0" indent="0" eaLnBrk="1" hangingPunct="1">
              <a:buNone/>
            </a:pPr>
            <a:endParaRPr lang="en-GB" altLang="en-US" sz="1800" dirty="0"/>
          </a:p>
          <a:p>
            <a:pPr marL="0" indent="0" eaLnBrk="1" hangingPunct="1">
              <a:buNone/>
            </a:pPr>
            <a:endParaRPr lang="en-GB" altLang="en-US" sz="1800" dirty="0"/>
          </a:p>
          <a:p>
            <a:pPr marL="0" indent="0" eaLnBrk="1" hangingPunct="1">
              <a:buNone/>
            </a:pPr>
            <a:endParaRPr lang="en-GB" altLang="en-US" sz="2000" dirty="0"/>
          </a:p>
          <a:p>
            <a:pPr marL="0" indent="0" eaLnBrk="1" hangingPunct="1">
              <a:buNone/>
            </a:pPr>
            <a:r>
              <a:rPr lang="en-GB" altLang="en-US" sz="2400" b="1" dirty="0"/>
              <a:t>Can you name the nine protected characteristics?</a:t>
            </a:r>
          </a:p>
        </p:txBody>
      </p:sp>
      <p:sp>
        <p:nvSpPr>
          <p:cNvPr id="6" name="TextBox 5">
            <a:extLst>
              <a:ext uri="{FF2B5EF4-FFF2-40B4-BE49-F238E27FC236}">
                <a16:creationId xmlns:a16="http://schemas.microsoft.com/office/drawing/2014/main" id="{F8ECD66F-C885-F961-753E-C8EA16ACBFD5}"/>
              </a:ext>
            </a:extLst>
          </p:cNvPr>
          <p:cNvSpPr txBox="1"/>
          <p:nvPr/>
        </p:nvSpPr>
        <p:spPr>
          <a:xfrm>
            <a:off x="323528" y="1836107"/>
            <a:ext cx="8424936" cy="3108543"/>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The Equality Act 2010 legally protects people with protected characteristics from discrimination, harassment and victimisation in the workplace and in wider society.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It replaced previous anti-discrimination laws with a single Act, streamlining and making the law easier to understand and strengthening protection in some situations.</a:t>
            </a:r>
          </a:p>
          <a:p>
            <a:endParaRPr lang="en-GB" sz="2800" dirty="0">
              <a:latin typeface="+mj-lt"/>
            </a:endParaRPr>
          </a:p>
        </p:txBody>
      </p:sp>
      <p:pic>
        <p:nvPicPr>
          <p:cNvPr id="2" name="Picture 1">
            <a:extLst>
              <a:ext uri="{FF2B5EF4-FFF2-40B4-BE49-F238E27FC236}">
                <a16:creationId xmlns:a16="http://schemas.microsoft.com/office/drawing/2014/main" id="{B9A40E81-837B-344D-0227-B4A184BA29AD}"/>
              </a:ext>
            </a:extLst>
          </p:cNvPr>
          <p:cNvPicPr>
            <a:picLocks noChangeAspect="1"/>
          </p:cNvPicPr>
          <p:nvPr/>
        </p:nvPicPr>
        <p:blipFill>
          <a:blip r:embed="rId4"/>
          <a:stretch>
            <a:fillRect/>
          </a:stretch>
        </p:blipFill>
        <p:spPr>
          <a:xfrm>
            <a:off x="6524625" y="5044417"/>
            <a:ext cx="2619375" cy="1743075"/>
          </a:xfrm>
          <a:prstGeom prst="rect">
            <a:avLst/>
          </a:prstGeom>
        </p:spPr>
      </p:pic>
    </p:spTree>
    <p:custDataLst>
      <p:tags r:id="rId1"/>
    </p:custDataLst>
    <p:extLst>
      <p:ext uri="{BB962C8B-B14F-4D97-AF65-F5344CB8AC3E}">
        <p14:creationId xmlns:p14="http://schemas.microsoft.com/office/powerpoint/2010/main" val="1379643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Effect transition="in" filter="fade">
                                      <p:cBhvr>
                                        <p:cTn id="7" dur="1000"/>
                                        <p:tgtEl>
                                          <p:spTgt spid="36867">
                                            <p:txEl>
                                              <p:pRg st="3" end="3"/>
                                            </p:txEl>
                                          </p:spTgt>
                                        </p:tgtEl>
                                      </p:cBhvr>
                                    </p:animEffect>
                                    <p:anim calcmode="lin" valueType="num">
                                      <p:cBhvr>
                                        <p:cTn id="8"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908720"/>
            <a:ext cx="8424863" cy="1143000"/>
          </a:xfrm>
        </p:spPr>
        <p:txBody>
          <a:bodyPr/>
          <a:lstStyle/>
          <a:p>
            <a:pPr algn="ctr"/>
            <a:r>
              <a:rPr lang="en-GB" sz="3200" b="1" dirty="0">
                <a:latin typeface="Arial" panose="020B0604020202020204" pitchFamily="34" charset="0"/>
                <a:cs typeface="Arial" panose="020B0604020202020204" pitchFamily="34" charset="0"/>
              </a:rPr>
              <a:t>Protected Characteristics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6710678"/>
              </p:ext>
            </p:extLst>
          </p:nvPr>
        </p:nvGraphicFramePr>
        <p:xfrm>
          <a:off x="224143" y="1988840"/>
          <a:ext cx="84248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7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046D-6E1E-36ED-7797-39E8A2F9D0BC}"/>
              </a:ext>
            </a:extLst>
          </p:cNvPr>
          <p:cNvSpPr>
            <a:spLocks noGrp="1"/>
          </p:cNvSpPr>
          <p:nvPr>
            <p:ph type="title"/>
          </p:nvPr>
        </p:nvSpPr>
        <p:spPr>
          <a:xfrm>
            <a:off x="323862" y="908720"/>
            <a:ext cx="8424863" cy="1143000"/>
          </a:xfrm>
        </p:spPr>
        <p:txBody>
          <a:bodyPr/>
          <a:lstStyle/>
          <a:p>
            <a:pPr algn="ctr"/>
            <a:r>
              <a:rPr lang="en-GB" b="1" dirty="0">
                <a:latin typeface="Arial" panose="020B0604020202020204" pitchFamily="34" charset="0"/>
                <a:cs typeface="Arial" panose="020B0604020202020204" pitchFamily="34" charset="0"/>
              </a:rPr>
              <a:t>What is Discrimination?</a:t>
            </a:r>
          </a:p>
        </p:txBody>
      </p:sp>
      <p:sp>
        <p:nvSpPr>
          <p:cNvPr id="3" name="Content Placeholder 2">
            <a:extLst>
              <a:ext uri="{FF2B5EF4-FFF2-40B4-BE49-F238E27FC236}">
                <a16:creationId xmlns:a16="http://schemas.microsoft.com/office/drawing/2014/main" id="{4F1FF128-46C4-C8D9-D7C3-6CC8F9FB72B9}"/>
              </a:ext>
            </a:extLst>
          </p:cNvPr>
          <p:cNvSpPr>
            <a:spLocks noGrp="1"/>
          </p:cNvSpPr>
          <p:nvPr>
            <p:ph idx="1"/>
          </p:nvPr>
        </p:nvSpPr>
        <p:spPr>
          <a:xfrm>
            <a:off x="305625" y="2204864"/>
            <a:ext cx="8747191" cy="3312368"/>
          </a:xfrm>
        </p:spPr>
        <p:txBody>
          <a:bodyPr/>
          <a:lstStyle/>
          <a:p>
            <a:pPr marL="0" indent="0">
              <a:buNone/>
            </a:pPr>
            <a:r>
              <a:rPr lang="en-GB"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Direct Discrimination </a:t>
            </a:r>
          </a:p>
          <a:p>
            <a:pPr marL="0" indent="0">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means treating one person worse than another person because of a protected characteristic. For example, a promotion comes up at work. The employer believes that people’s memories get worse as they get older so doesn’t tell one of his older employees about it, because he thinks the employee wouldn’t be able to do the job. </a:t>
            </a:r>
            <a:endParaRPr lang="en-GB" sz="18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Content Placeholder 2">
            <a:extLst>
              <a:ext uri="{FF2B5EF4-FFF2-40B4-BE49-F238E27FC236}">
                <a16:creationId xmlns:a16="http://schemas.microsoft.com/office/drawing/2014/main" id="{95A2A08F-BDDE-4421-402E-BF21F7168457}"/>
              </a:ext>
            </a:extLst>
          </p:cNvPr>
          <p:cNvSpPr txBox="1">
            <a:spLocks/>
          </p:cNvSpPr>
          <p:nvPr/>
        </p:nvSpPr>
        <p:spPr bwMode="auto">
          <a:xfrm>
            <a:off x="272046" y="4221088"/>
            <a:ext cx="874719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4" indent="-342884" algn="l" rtl="0" eaLnBrk="1" fontAlgn="base" hangingPunct="1">
              <a:spcBef>
                <a:spcPct val="20000"/>
              </a:spcBef>
              <a:spcAft>
                <a:spcPct val="0"/>
              </a:spcAft>
              <a:buChar char="•"/>
              <a:defRPr sz="3200">
                <a:solidFill>
                  <a:schemeClr val="tx1"/>
                </a:solidFill>
                <a:latin typeface="+mn-lt"/>
                <a:ea typeface="+mn-ea"/>
                <a:cs typeface="+mn-cs"/>
              </a:defRPr>
            </a:lvl1pPr>
            <a:lvl2pPr marL="742913" indent="-285736" algn="l" rtl="0" eaLnBrk="1" fontAlgn="base" hangingPunct="1">
              <a:spcBef>
                <a:spcPct val="20000"/>
              </a:spcBef>
              <a:spcAft>
                <a:spcPct val="0"/>
              </a:spcAft>
              <a:buChar char="–"/>
              <a:defRPr sz="2800">
                <a:solidFill>
                  <a:schemeClr val="tx1"/>
                </a:solidFill>
                <a:latin typeface="+mn-lt"/>
              </a:defRPr>
            </a:lvl2pPr>
            <a:lvl3pPr marL="1142944" indent="-228588" algn="l" rtl="0" eaLnBrk="1" fontAlgn="base" hangingPunct="1">
              <a:spcBef>
                <a:spcPct val="20000"/>
              </a:spcBef>
              <a:spcAft>
                <a:spcPct val="0"/>
              </a:spcAft>
              <a:buChar char="•"/>
              <a:defRPr sz="2400">
                <a:solidFill>
                  <a:schemeClr val="tx1"/>
                </a:solidFill>
                <a:latin typeface="+mn-lt"/>
              </a:defRPr>
            </a:lvl3pPr>
            <a:lvl4pPr marL="1600120" indent="-228588" algn="l" rtl="0" eaLnBrk="1" fontAlgn="base" hangingPunct="1">
              <a:spcBef>
                <a:spcPct val="20000"/>
              </a:spcBef>
              <a:spcAft>
                <a:spcPct val="0"/>
              </a:spcAft>
              <a:buChar char="–"/>
              <a:defRPr sz="2000">
                <a:solidFill>
                  <a:schemeClr val="tx1"/>
                </a:solidFill>
                <a:latin typeface="+mn-lt"/>
              </a:defRPr>
            </a:lvl4pPr>
            <a:lvl5pPr marL="2057297" indent="-228588" algn="l" rtl="0" eaLnBrk="1" fontAlgn="base" hangingPunct="1">
              <a:spcBef>
                <a:spcPct val="20000"/>
              </a:spcBef>
              <a:spcAft>
                <a:spcPct val="0"/>
              </a:spcAft>
              <a:buChar char="»"/>
              <a:defRPr sz="2000">
                <a:solidFill>
                  <a:schemeClr val="tx1"/>
                </a:solidFill>
                <a:latin typeface="+mn-lt"/>
              </a:defRPr>
            </a:lvl5pPr>
            <a:lvl6pPr marL="2514474" indent="-228588" algn="l" rtl="0" eaLnBrk="1" fontAlgn="base" hangingPunct="1">
              <a:spcBef>
                <a:spcPct val="20000"/>
              </a:spcBef>
              <a:spcAft>
                <a:spcPct val="0"/>
              </a:spcAft>
              <a:buChar char="»"/>
              <a:defRPr sz="2000">
                <a:solidFill>
                  <a:schemeClr val="tx1"/>
                </a:solidFill>
                <a:latin typeface="+mn-lt"/>
              </a:defRPr>
            </a:lvl6pPr>
            <a:lvl7pPr marL="2971652" indent="-228588" algn="l" rtl="0" eaLnBrk="1" fontAlgn="base" hangingPunct="1">
              <a:spcBef>
                <a:spcPct val="20000"/>
              </a:spcBef>
              <a:spcAft>
                <a:spcPct val="0"/>
              </a:spcAft>
              <a:buChar char="»"/>
              <a:defRPr sz="2000">
                <a:solidFill>
                  <a:schemeClr val="tx1"/>
                </a:solidFill>
                <a:latin typeface="+mn-lt"/>
              </a:defRPr>
            </a:lvl7pPr>
            <a:lvl8pPr marL="3428829" indent="-228588" algn="l" rtl="0" eaLnBrk="1" fontAlgn="base" hangingPunct="1">
              <a:spcBef>
                <a:spcPct val="20000"/>
              </a:spcBef>
              <a:spcAft>
                <a:spcPct val="0"/>
              </a:spcAft>
              <a:buChar char="»"/>
              <a:defRPr sz="2000">
                <a:solidFill>
                  <a:schemeClr val="tx1"/>
                </a:solidFill>
                <a:latin typeface="+mn-lt"/>
              </a:defRPr>
            </a:lvl8pPr>
            <a:lvl9pPr marL="3886006" indent="-228588" algn="l" rtl="0" eaLnBrk="1" fontAlgn="base" hangingPunct="1">
              <a:spcBef>
                <a:spcPct val="20000"/>
              </a:spcBef>
              <a:spcAft>
                <a:spcPct val="0"/>
              </a:spcAft>
              <a:buChar char="»"/>
              <a:defRPr sz="2000">
                <a:solidFill>
                  <a:schemeClr val="tx1"/>
                </a:solidFill>
                <a:latin typeface="+mn-lt"/>
              </a:defRPr>
            </a:lvl9pPr>
          </a:lstStyle>
          <a:p>
            <a:pPr marL="0" lvl="0" indent="0" algn="l">
              <a:buNone/>
            </a:pPr>
            <a:r>
              <a:rPr lang="en-GB" sz="2400" b="1" dirty="0">
                <a:latin typeface="Arial" panose="020B0604020202020204" pitchFamily="34" charset="0"/>
                <a:ea typeface="Times New Roman" panose="02020603050405020304" pitchFamily="18" charset="0"/>
                <a:cs typeface="Arial" panose="020B0604020202020204" pitchFamily="34" charset="0"/>
              </a:rPr>
              <a:t>Indirect Discrimination</a:t>
            </a:r>
          </a:p>
          <a:p>
            <a:pPr marL="0" lvl="0" indent="0" algn="l">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can happen when an organisation puts a rule or a policy or a way of doing things in place which has a worse impact on someone with a protected characteristic than someone without one. For example a local authority is planning to redevelop some of its housing. It decides to hold consultation events in the evening. Many of the female residents complain that they cannot attend these meetings because of childcare responsibilities</a:t>
            </a:r>
            <a:r>
              <a:rPr lang="en-GB" sz="1800" dirty="0">
                <a:solidFill>
                  <a:schemeClr val="tx1"/>
                </a:solidFill>
                <a:effectLst/>
                <a:latin typeface="Roboto Slab" pitchFamily="2" charset="0"/>
                <a:ea typeface="Times New Roman" panose="02020603050405020304" pitchFamily="18" charset="0"/>
              </a:rPr>
              <a:t>. </a:t>
            </a:r>
            <a:endParaRPr lang="en-GB" sz="1800"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1020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66AC7B-70B9-497A-B759-2B6B9DA80C28}"/>
              </a:ext>
            </a:extLst>
          </p:cNvPr>
          <p:cNvGrpSpPr/>
          <p:nvPr/>
        </p:nvGrpSpPr>
        <p:grpSpPr>
          <a:xfrm>
            <a:off x="573040" y="1412776"/>
            <a:ext cx="4355543" cy="4969246"/>
            <a:chOff x="4824540" y="0"/>
            <a:chExt cx="1695877" cy="4969246"/>
          </a:xfrm>
        </p:grpSpPr>
        <p:sp>
          <p:nvSpPr>
            <p:cNvPr id="3" name="Rectangle: Rounded Corners 2">
              <a:extLst>
                <a:ext uri="{FF2B5EF4-FFF2-40B4-BE49-F238E27FC236}">
                  <a16:creationId xmlns:a16="http://schemas.microsoft.com/office/drawing/2014/main" id="{DF95C81D-E90B-62E8-5E08-53A74CDBD4BC}"/>
                </a:ext>
              </a:extLst>
            </p:cNvPr>
            <p:cNvSpPr/>
            <p:nvPr/>
          </p:nvSpPr>
          <p:spPr>
            <a:xfrm>
              <a:off x="4824540" y="0"/>
              <a:ext cx="1613112" cy="4969246"/>
            </a:xfrm>
            <a:prstGeom prst="roundRect">
              <a:avLst>
                <a:gd name="adj" fmla="val 10000"/>
              </a:avLst>
            </a:prstGeom>
            <a:no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Rectangle: Rounded Corners 4">
              <a:extLst>
                <a:ext uri="{FF2B5EF4-FFF2-40B4-BE49-F238E27FC236}">
                  <a16:creationId xmlns:a16="http://schemas.microsoft.com/office/drawing/2014/main" id="{98E8F000-4D4E-443F-DF9C-FDBC28E584EE}"/>
                </a:ext>
              </a:extLst>
            </p:cNvPr>
            <p:cNvSpPr txBox="1"/>
            <p:nvPr/>
          </p:nvSpPr>
          <p:spPr>
            <a:xfrm>
              <a:off x="4907305" y="40643"/>
              <a:ext cx="1613112" cy="1490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0" indent="0" defTabSz="8001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Harassment</a:t>
              </a:r>
              <a:r>
                <a:rPr lang="en-US" sz="2000" b="1" kern="1200" dirty="0">
                  <a:solidFill>
                    <a:schemeClr val="tx1"/>
                  </a:solidFill>
                </a:rPr>
                <a:t> </a:t>
              </a:r>
            </a:p>
          </p:txBody>
        </p:sp>
      </p:grpSp>
      <p:sp>
        <p:nvSpPr>
          <p:cNvPr id="6" name="TextBox 5">
            <a:extLst>
              <a:ext uri="{FF2B5EF4-FFF2-40B4-BE49-F238E27FC236}">
                <a16:creationId xmlns:a16="http://schemas.microsoft.com/office/drawing/2014/main" id="{EEAEE69A-4DF6-F442-E4CF-6D4A19B94474}"/>
              </a:ext>
            </a:extLst>
          </p:cNvPr>
          <p:cNvSpPr txBox="1"/>
          <p:nvPr/>
        </p:nvSpPr>
        <p:spPr>
          <a:xfrm>
            <a:off x="705454" y="1828562"/>
            <a:ext cx="7652939" cy="861774"/>
          </a:xfrm>
          <a:prstGeom prst="rect">
            <a:avLst/>
          </a:prstGeom>
          <a:noFill/>
        </p:spPr>
        <p:txBody>
          <a:bodyPr wrap="square">
            <a:spAutoFit/>
          </a:bodyPr>
          <a:lstStyle/>
          <a:p>
            <a:pPr lvl="0"/>
            <a:r>
              <a:rPr lang="en-GB" sz="1600" dirty="0">
                <a:effectLst/>
                <a:latin typeface="Arial" panose="020B0604020202020204" pitchFamily="34" charset="0"/>
                <a:ea typeface="Times New Roman" panose="02020603050405020304" pitchFamily="18" charset="0"/>
                <a:cs typeface="Arial" panose="020B0604020202020204" pitchFamily="34" charset="0"/>
              </a:rPr>
              <a:t>This means people cannot treat you in a way that violates your dignity, or creates a hostile, degrading, humiliating or offensive environment</a:t>
            </a:r>
            <a:r>
              <a:rPr lang="en-GB" sz="1600" dirty="0">
                <a:effectLst/>
                <a:latin typeface="Roboto Slab" pitchFamily="2" charset="0"/>
                <a:ea typeface="Times New Roman" panose="02020603050405020304" pitchFamily="18" charset="0"/>
              </a:rPr>
              <a:t>. </a:t>
            </a:r>
          </a:p>
          <a:p>
            <a:pPr marL="285750" lvl="0" indent="-285750">
              <a:buFont typeface="Arial" panose="020B0604020202020204" pitchFamily="34" charset="0"/>
              <a:buChar char="•"/>
            </a:pPr>
            <a:endParaRPr lang="en-GB" dirty="0">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095B3DDE-F63D-F291-3974-138825E8F54C}"/>
              </a:ext>
            </a:extLst>
          </p:cNvPr>
          <p:cNvSpPr txBox="1"/>
          <p:nvPr/>
        </p:nvSpPr>
        <p:spPr>
          <a:xfrm>
            <a:off x="971600" y="2372771"/>
            <a:ext cx="5978262" cy="2062103"/>
          </a:xfrm>
          <a:prstGeom prst="rect">
            <a:avLst/>
          </a:prstGeom>
          <a:noFill/>
        </p:spPr>
        <p:txBody>
          <a:bodyPr wrap="square">
            <a:spAutoFit/>
          </a:bodyPr>
          <a:lstStyle/>
          <a:p>
            <a:pPr marL="285750" indent="-285750">
              <a:buFont typeface="Arial" panose="020B0604020202020204" pitchFamily="34" charset="0"/>
              <a:buChar char="•"/>
            </a:pPr>
            <a:r>
              <a:rPr lang="en-GB" sz="1600" b="1" dirty="0">
                <a:latin typeface="Arial" panose="020B0604020202020204" pitchFamily="34" charset="0"/>
                <a:ea typeface="Times New Roman" panose="02020603050405020304" pitchFamily="18" charset="0"/>
                <a:cs typeface="Arial" panose="020B0604020202020204" pitchFamily="34" charset="0"/>
              </a:rPr>
              <a:t>Unwanted behaviour could include:</a:t>
            </a:r>
            <a:endParaRPr lang="en-GB" sz="1600" b="1" dirty="0">
              <a:latin typeface="Arial" panose="020B0604020202020204" pitchFamily="34" charset="0"/>
              <a:ea typeface="Arial" panose="020B06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dirty="0">
                <a:latin typeface="Arial" panose="020B0604020202020204" pitchFamily="34" charset="0"/>
                <a:ea typeface="Times New Roman" panose="02020603050405020304" pitchFamily="18" charset="0"/>
                <a:cs typeface="Arial" panose="020B0604020202020204" pitchFamily="34" charset="0"/>
              </a:rPr>
              <a:t>spoken or written abuse</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dirty="0">
                <a:latin typeface="Arial" panose="020B0604020202020204" pitchFamily="34" charset="0"/>
                <a:ea typeface="Times New Roman" panose="02020603050405020304" pitchFamily="18" charset="0"/>
                <a:cs typeface="Arial" panose="020B0604020202020204" pitchFamily="34" charset="0"/>
              </a:rPr>
              <a:t>offensive emails</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dirty="0">
                <a:latin typeface="Arial" panose="020B0604020202020204" pitchFamily="34" charset="0"/>
                <a:ea typeface="Times New Roman" panose="02020603050405020304" pitchFamily="18" charset="0"/>
                <a:cs typeface="Arial" panose="020B0604020202020204" pitchFamily="34" charset="0"/>
              </a:rPr>
              <a:t>tweets or comments on websites and social media</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dirty="0">
                <a:latin typeface="Arial" panose="020B0604020202020204" pitchFamily="34" charset="0"/>
                <a:ea typeface="Times New Roman" panose="02020603050405020304" pitchFamily="18" charset="0"/>
                <a:cs typeface="Arial" panose="020B0604020202020204" pitchFamily="34" charset="0"/>
              </a:rPr>
              <a:t>images and graffiti</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dirty="0">
                <a:latin typeface="Arial" panose="020B0604020202020204" pitchFamily="34" charset="0"/>
                <a:ea typeface="Times New Roman" panose="02020603050405020304" pitchFamily="18" charset="0"/>
                <a:cs typeface="Arial" panose="020B0604020202020204" pitchFamily="34" charset="0"/>
              </a:rPr>
              <a:t>physical gestures</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dirty="0">
                <a:latin typeface="Arial" panose="020B0604020202020204" pitchFamily="34" charset="0"/>
                <a:ea typeface="Times New Roman" panose="02020603050405020304" pitchFamily="18" charset="0"/>
                <a:cs typeface="Arial" panose="020B0604020202020204" pitchFamily="34" charset="0"/>
              </a:rPr>
              <a:t>facial expressions</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dirty="0">
                <a:latin typeface="Arial" panose="020B0604020202020204" pitchFamily="34" charset="0"/>
                <a:ea typeface="Times New Roman" panose="02020603050405020304" pitchFamily="18" charset="0"/>
                <a:cs typeface="Arial" panose="020B0604020202020204" pitchFamily="34" charset="0"/>
              </a:rPr>
              <a:t>banter that is offensive to you</a:t>
            </a:r>
            <a:endParaRPr lang="en-GB" sz="1600" dirty="0">
              <a:latin typeface="Arial" panose="020B0604020202020204" pitchFamily="34" charset="0"/>
              <a:ea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54F5045-DDE3-531B-4D80-7B417DF97737}"/>
              </a:ext>
            </a:extLst>
          </p:cNvPr>
          <p:cNvGrpSpPr/>
          <p:nvPr/>
        </p:nvGrpSpPr>
        <p:grpSpPr>
          <a:xfrm>
            <a:off x="-252536" y="1425523"/>
            <a:ext cx="8815838" cy="4969246"/>
            <a:chOff x="3594837" y="0"/>
            <a:chExt cx="4816024" cy="4969246"/>
          </a:xfrm>
          <a:noFill/>
        </p:grpSpPr>
        <p:sp>
          <p:nvSpPr>
            <p:cNvPr id="12" name="Rectangle: Rounded Corners 11">
              <a:extLst>
                <a:ext uri="{FF2B5EF4-FFF2-40B4-BE49-F238E27FC236}">
                  <a16:creationId xmlns:a16="http://schemas.microsoft.com/office/drawing/2014/main" id="{A784F677-6314-B3C2-F6C8-EF5F02D425C4}"/>
                </a:ext>
              </a:extLst>
            </p:cNvPr>
            <p:cNvSpPr/>
            <p:nvPr/>
          </p:nvSpPr>
          <p:spPr>
            <a:xfrm>
              <a:off x="6404201" y="0"/>
              <a:ext cx="2006660" cy="4969246"/>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Rectangle: Rounded Corners 4">
              <a:extLst>
                <a:ext uri="{FF2B5EF4-FFF2-40B4-BE49-F238E27FC236}">
                  <a16:creationId xmlns:a16="http://schemas.microsoft.com/office/drawing/2014/main" id="{55A736FF-BDE8-D0B6-598E-FDD2604A517F}"/>
                </a:ext>
              </a:extLst>
            </p:cNvPr>
            <p:cNvSpPr txBox="1"/>
            <p:nvPr/>
          </p:nvSpPr>
          <p:spPr>
            <a:xfrm>
              <a:off x="3594837" y="3042745"/>
              <a:ext cx="2006660" cy="149077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000" b="1" kern="1200" dirty="0">
                  <a:solidFill>
                    <a:schemeClr val="tx1"/>
                  </a:solidFill>
                </a:rPr>
                <a:t>Victimisation</a:t>
              </a:r>
              <a:r>
                <a:rPr lang="en-US" sz="2000" kern="1200" dirty="0">
                  <a:solidFill>
                    <a:schemeClr val="tx1"/>
                  </a:solidFill>
                </a:rPr>
                <a:t> </a:t>
              </a:r>
            </a:p>
          </p:txBody>
        </p:sp>
      </p:grpSp>
      <p:sp>
        <p:nvSpPr>
          <p:cNvPr id="15" name="TextBox 14">
            <a:extLst>
              <a:ext uri="{FF2B5EF4-FFF2-40B4-BE49-F238E27FC236}">
                <a16:creationId xmlns:a16="http://schemas.microsoft.com/office/drawing/2014/main" id="{313FBA4D-F5A3-7991-81FC-1D5BF0890025}"/>
              </a:ext>
            </a:extLst>
          </p:cNvPr>
          <p:cNvSpPr txBox="1"/>
          <p:nvPr/>
        </p:nvSpPr>
        <p:spPr>
          <a:xfrm>
            <a:off x="755554" y="4968170"/>
            <a:ext cx="8455798" cy="1323439"/>
          </a:xfrm>
          <a:prstGeom prst="rect">
            <a:avLst/>
          </a:prstGeom>
          <a:noFill/>
        </p:spPr>
        <p:txBody>
          <a:bodyPr wrap="square">
            <a:spAutoFit/>
          </a:bodyPr>
          <a:lstStyle/>
          <a:p>
            <a:pPr marL="285750" lvl="0" indent="-285750" algn="l">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This means people cannot treat you unfairly if you are taking action under the Equality Act (like making a complaint of discrimination), or if you are supporting someone else who is doing so.</a:t>
            </a: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lvl="0" indent="-285750" algn="l">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For example, an employee makes a complaint of sexual harassment at work and is dismissed as a consequence.</a:t>
            </a:r>
            <a:endParaRPr lang="en-GB" sz="16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7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49B2-201C-4323-8500-3644206E3662}"/>
              </a:ext>
            </a:extLst>
          </p:cNvPr>
          <p:cNvSpPr>
            <a:spLocks noGrp="1"/>
          </p:cNvSpPr>
          <p:nvPr>
            <p:ph type="title"/>
          </p:nvPr>
        </p:nvSpPr>
        <p:spPr>
          <a:xfrm>
            <a:off x="620344" y="1268760"/>
            <a:ext cx="8424863" cy="864096"/>
          </a:xfrm>
        </p:spPr>
        <p:txBody>
          <a:bodyPr/>
          <a:lstStyle/>
          <a:p>
            <a:pPr algn="ctr"/>
            <a:r>
              <a:rPr kumimoji="0" lang="en-GB"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Equality Act 2010 – Public Duty</a:t>
            </a:r>
            <a:endParaRPr lang="en-GB"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4CA52B0-3EBA-4E20-BD9B-2833B7ECED74}"/>
              </a:ext>
            </a:extLst>
          </p:cNvPr>
          <p:cNvSpPr>
            <a:spLocks noGrp="1"/>
          </p:cNvSpPr>
          <p:nvPr>
            <p:ph idx="1"/>
          </p:nvPr>
        </p:nvSpPr>
        <p:spPr>
          <a:xfrm>
            <a:off x="586673" y="2420888"/>
            <a:ext cx="8424863" cy="4321175"/>
          </a:xfrm>
        </p:spPr>
        <p:txBody>
          <a:bodyPr/>
          <a:lstStyle/>
          <a:p>
            <a:pPr marL="0" indent="0">
              <a:buNone/>
            </a:pPr>
            <a:endParaRPr lang="en-GB" sz="900"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mn-ea"/>
                <a:cs typeface="+mn-cs"/>
              </a:rPr>
              <a:t>When public authorities carry out their functions, the Equality Act says they must have due regard or think about the need 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mn-ea"/>
                <a:cs typeface="+mn-cs"/>
              </a:rPr>
              <a:t>Eliminate unlawful discrimination</a:t>
            </a:r>
          </a:p>
          <a:p>
            <a:pPr marR="0" lvl="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mn-ea"/>
                <a:cs typeface="+mn-cs"/>
              </a:rPr>
              <a:t>Advance equality of opportunity</a:t>
            </a:r>
          </a:p>
          <a:p>
            <a:pPr marR="0" lvl="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charset="0"/>
                <a:ea typeface="+mn-ea"/>
                <a:cs typeface="+mn-cs"/>
              </a:rPr>
              <a:t>Foster or encourage good relations between people.</a:t>
            </a:r>
          </a:p>
          <a:p>
            <a:pPr marL="0" indent="0">
              <a:buNone/>
            </a:pPr>
            <a:endParaRPr lang="en-GB" sz="2800" dirty="0"/>
          </a:p>
        </p:txBody>
      </p:sp>
    </p:spTree>
    <p:extLst>
      <p:ext uri="{BB962C8B-B14F-4D97-AF65-F5344CB8AC3E}">
        <p14:creationId xmlns:p14="http://schemas.microsoft.com/office/powerpoint/2010/main" val="163512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ow2">
  <a:themeElements>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WLV Branding -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w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w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w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w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w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w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w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w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w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w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w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pW November 2016">
  <a:themeElements>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w2">
      <a:majorFont>
        <a:latin typeface="Rockwel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w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w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w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w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w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w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w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w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w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w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w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0554C69612BD4AA439471AE4D3EAF1" ma:contentTypeVersion="13" ma:contentTypeDescription="Create a new document." ma:contentTypeScope="" ma:versionID="bc0e472a9cf3ac415db87925ed4cc002">
  <xsd:schema xmlns:xsd="http://www.w3.org/2001/XMLSchema" xmlns:xs="http://www.w3.org/2001/XMLSchema" xmlns:p="http://schemas.microsoft.com/office/2006/metadata/properties" xmlns:ns3="39177654-f79a-4b97-8fb6-ec64450012d7" xmlns:ns4="0efbd763-390a-4201-9fde-2a17ae02c7ce" targetNamespace="http://schemas.microsoft.com/office/2006/metadata/properties" ma:root="true" ma:fieldsID="ae04d7317e22ee1239501f968642184c" ns3:_="" ns4:_="">
    <xsd:import namespace="39177654-f79a-4b97-8fb6-ec64450012d7"/>
    <xsd:import namespace="0efbd763-390a-4201-9fde-2a17ae02c7c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77654-f79a-4b97-8fb6-ec6445001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fbd763-390a-4201-9fde-2a17ae02c7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4F2DE-AE3D-4B05-86D4-CB066F0E8436}">
  <ds:schemaRefs>
    <ds:schemaRef ds:uri="http://schemas.microsoft.com/sharepoint/v3/contenttype/forms"/>
  </ds:schemaRefs>
</ds:datastoreItem>
</file>

<file path=customXml/itemProps2.xml><?xml version="1.0" encoding="utf-8"?>
<ds:datastoreItem xmlns:ds="http://schemas.openxmlformats.org/officeDocument/2006/customXml" ds:itemID="{7C5B0128-3FAF-46A4-98F9-8AF8344D086F}">
  <ds:schemaRefs>
    <ds:schemaRef ds:uri="http://schemas.microsoft.com/office/2006/metadata/properties"/>
    <ds:schemaRef ds:uri="http://purl.org/dc/terms/"/>
    <ds:schemaRef ds:uri="39177654-f79a-4b97-8fb6-ec64450012d7"/>
    <ds:schemaRef ds:uri="http://purl.org/dc/elements/1.1/"/>
    <ds:schemaRef ds:uri="http://schemas.openxmlformats.org/package/2006/metadata/core-properties"/>
    <ds:schemaRef ds:uri="http://purl.org/dc/dcmitype/"/>
    <ds:schemaRef ds:uri="0efbd763-390a-4201-9fde-2a17ae02c7c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6A9D7FC-E5C2-457E-8A7E-C96D178EC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77654-f79a-4b97-8fb6-ec64450012d7"/>
    <ds:schemaRef ds:uri="0efbd763-390a-4201-9fde-2a17ae02c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7697</TotalTime>
  <Words>3670</Words>
  <Application>Microsoft Office PowerPoint</Application>
  <PresentationFormat>On-screen Show (4:3)</PresentationFormat>
  <Paragraphs>422</Paragraphs>
  <Slides>46</Slides>
  <Notes>15</Notes>
  <HiddenSlides>0</HiddenSlides>
  <MMClips>2</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46</vt:i4>
      </vt:variant>
    </vt:vector>
  </HeadingPairs>
  <TitlesOfParts>
    <vt:vector size="66" baseType="lpstr">
      <vt:lpstr>Aptos</vt:lpstr>
      <vt:lpstr>Aptos Display</vt:lpstr>
      <vt:lpstr>Arial</vt:lpstr>
      <vt:lpstr>Avenir Next</vt:lpstr>
      <vt:lpstr>Avenir Next LT Pro</vt:lpstr>
      <vt:lpstr>Avenir Next LT Pro Demi</vt:lpstr>
      <vt:lpstr>Calibri</vt:lpstr>
      <vt:lpstr>Century Gothic</vt:lpstr>
      <vt:lpstr>hargreavesBold</vt:lpstr>
      <vt:lpstr>Helvetica</vt:lpstr>
      <vt:lpstr>inherit</vt:lpstr>
      <vt:lpstr>Roboto</vt:lpstr>
      <vt:lpstr>Roboto Slab</vt:lpstr>
      <vt:lpstr>Rockwell</vt:lpstr>
      <vt:lpstr>Symbol</vt:lpstr>
      <vt:lpstr>Wingdings</vt:lpstr>
      <vt:lpstr>uow2</vt:lpstr>
      <vt:lpstr>UpW November 2016</vt:lpstr>
      <vt:lpstr>Office Theme</vt:lpstr>
      <vt:lpstr>1_Office Theme</vt:lpstr>
      <vt:lpstr>Inclusive Leadership:  Working with Respect and Dignity </vt:lpstr>
      <vt:lpstr>PowerPoint Presentation</vt:lpstr>
      <vt:lpstr>What is EDI?</vt:lpstr>
      <vt:lpstr>PowerPoint Presentation</vt:lpstr>
      <vt:lpstr>Compliance – Equality Act 2010crimination</vt:lpstr>
      <vt:lpstr>Protected Characteristics </vt:lpstr>
      <vt:lpstr>What is Discrimination?</vt:lpstr>
      <vt:lpstr>PowerPoint Presentation</vt:lpstr>
      <vt:lpstr>Equality Act 2010 – Public Duty</vt:lpstr>
      <vt:lpstr>PowerPoint Presentation</vt:lpstr>
      <vt:lpstr>PowerPoint Presentation</vt:lpstr>
      <vt:lpstr>PowerPoint Presentation</vt:lpstr>
      <vt:lpstr>PowerPoint Presentation</vt:lpstr>
      <vt:lpstr>What About Socio-Economic Equality</vt:lpstr>
      <vt:lpstr>Your Rights and Responsibilities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Cultural Competency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University of Wolverhampton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Selection &amp; Interviewing</dc:title>
  <dc:creator>Carless, Samantha</dc:creator>
  <cp:lastModifiedBy>Kaur, Satwinder</cp:lastModifiedBy>
  <cp:revision>182</cp:revision>
  <cp:lastPrinted>2019-09-09T10:46:10Z</cp:lastPrinted>
  <dcterms:created xsi:type="dcterms:W3CDTF">2019-08-05T11:03:01Z</dcterms:created>
  <dcterms:modified xsi:type="dcterms:W3CDTF">2024-07-22T12:53:56Z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2A9EDC49-DDCD-4AA0-A858-7DD7926BBE8E</vt:lpwstr>
  </property>
  <property fmtid="{D5CDD505-2E9C-101B-9397-08002B2CF9AE}" pid="3" name="ArticulatePath">
    <vt:lpwstr>Recruitment and Selection V5 JD</vt:lpwstr>
  </property>
  <property fmtid="{D5CDD505-2E9C-101B-9397-08002B2CF9AE}" pid="4" name="ContentTypeId">
    <vt:lpwstr>0x010100240554C69612BD4AA439471AE4D3EAF1</vt:lpwstr>
  </property>
</Properties>
</file>